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2" r:id="rId4"/>
    <p:sldId id="266" r:id="rId5"/>
    <p:sldId id="259" r:id="rId6"/>
    <p:sldId id="267" r:id="rId7"/>
    <p:sldId id="268" r:id="rId8"/>
    <p:sldId id="257" r:id="rId9"/>
    <p:sldId id="264" r:id="rId10"/>
    <p:sldId id="265" r:id="rId11"/>
    <p:sldId id="263" r:id="rId12"/>
    <p:sldId id="269" r:id="rId13"/>
    <p:sldId id="270" r:id="rId14"/>
    <p:sldId id="260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396" autoAdjust="0"/>
  </p:normalViewPr>
  <p:slideViewPr>
    <p:cSldViewPr snapToGrid="0">
      <p:cViewPr varScale="1">
        <p:scale>
          <a:sx n="96" d="100"/>
          <a:sy n="96" d="100"/>
        </p:scale>
        <p:origin x="1159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BB44C-D6C1-4E19-8538-24F73AF183FB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23CBB-D4C5-43C2-91F7-D3356B0E6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21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r>
              <a:rPr lang="en-GB" baseline="0" dirty="0" smtClean="0"/>
              <a:t>These will have a more structure and transparency to the organisation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23CBB-D4C5-43C2-91F7-D3356B0E686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Legal document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23CBB-D4C5-43C2-91F7-D3356B0E686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8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We could adopt some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23CBB-D4C5-43C2-91F7-D3356B0E686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119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Charity</a:t>
            </a:r>
            <a:r>
              <a:rPr lang="en-GB" baseline="0" dirty="0" smtClean="0"/>
              <a:t> members are trustees</a:t>
            </a:r>
          </a:p>
          <a:p>
            <a:r>
              <a:rPr lang="en-GB" baseline="0" dirty="0" smtClean="0"/>
              <a:t>Tenure 2, 3 and 4Y respectively</a:t>
            </a:r>
          </a:p>
          <a:p>
            <a:r>
              <a:rPr lang="en-GB" baseline="0" dirty="0" smtClean="0"/>
              <a:t>Can have associate members (not trustees)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23CBB-D4C5-43C2-91F7-D3356B0E686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750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Immediate:</a:t>
            </a:r>
            <a:r>
              <a:rPr lang="en-GB" baseline="0" dirty="0" smtClean="0"/>
              <a:t> conviction, removal from the medical register, bankruptcy, incapacity</a:t>
            </a:r>
          </a:p>
          <a:p>
            <a:r>
              <a:rPr lang="en-GB" baseline="0" dirty="0" smtClean="0"/>
              <a:t>Fail to pay 1Y suspended 2Y assumed to have withdrawn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23CBB-D4C5-43C2-91F7-D3356B0E686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694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Quorum 20 full associate members</a:t>
            </a:r>
          </a:p>
          <a:p>
            <a:r>
              <a:rPr lang="en-GB" dirty="0" smtClean="0"/>
              <a:t>Once circulated the content of</a:t>
            </a:r>
            <a:r>
              <a:rPr lang="en-GB" baseline="0" dirty="0" smtClean="0"/>
              <a:t> the</a:t>
            </a:r>
            <a:r>
              <a:rPr lang="en-GB" dirty="0" smtClean="0"/>
              <a:t> meeting can’t be changed without support from the EC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23CBB-D4C5-43C2-91F7-D3356B0E686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02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B82F-F962-4D98-967F-31CD13E20F23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0D18-F76A-471D-85C4-6BF7EB6E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47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B82F-F962-4D98-967F-31CD13E20F23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0D18-F76A-471D-85C4-6BF7EB6E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87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B82F-F962-4D98-967F-31CD13E20F23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0D18-F76A-471D-85C4-6BF7EB6E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7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B82F-F962-4D98-967F-31CD13E20F23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0D18-F76A-471D-85C4-6BF7EB6E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53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B82F-F962-4D98-967F-31CD13E20F23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0D18-F76A-471D-85C4-6BF7EB6E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25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B82F-F962-4D98-967F-31CD13E20F23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0D18-F76A-471D-85C4-6BF7EB6E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B82F-F962-4D98-967F-31CD13E20F23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0D18-F76A-471D-85C4-6BF7EB6E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91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B82F-F962-4D98-967F-31CD13E20F23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0D18-F76A-471D-85C4-6BF7EB6E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98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B82F-F962-4D98-967F-31CD13E20F23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0D18-F76A-471D-85C4-6BF7EB6E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07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B82F-F962-4D98-967F-31CD13E20F23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0D18-F76A-471D-85C4-6BF7EB6E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49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B82F-F962-4D98-967F-31CD13E20F23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0D18-F76A-471D-85C4-6BF7EB6E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82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0B82F-F962-4D98-967F-31CD13E20F23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B0D18-F76A-471D-85C4-6BF7EB6E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02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UKNG: changes associated with CIO status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Rob Lenthall</a:t>
            </a:r>
            <a:endParaRPr lang="en-GB" sz="3200" dirty="0"/>
          </a:p>
          <a:p>
            <a:r>
              <a:rPr lang="en-GB" sz="3200" dirty="0" smtClean="0"/>
              <a:t>UKNG Manchester, June 2022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2175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UKNG Executive Committee (EC)</a:t>
            </a:r>
          </a:p>
          <a:p>
            <a:pPr marL="0" indent="0">
              <a:buNone/>
            </a:pPr>
            <a:r>
              <a:rPr lang="en-GB" sz="2400" dirty="0" smtClean="0"/>
              <a:t>	Chair, Honorary Secretary, Treasurer, 2 co-opted senior UKNG members*</a:t>
            </a:r>
          </a:p>
          <a:p>
            <a:pPr marL="0" indent="0">
              <a:buNone/>
            </a:pPr>
            <a:r>
              <a:rPr lang="en-GB" sz="2400" dirty="0" smtClean="0"/>
              <a:t>	Junior Rep, Paediatric Rep, (Webmaster) and 3 chairs: Standards, Training, </a:t>
            </a:r>
            <a:r>
              <a:rPr lang="en-GB" sz="2400" dirty="0" err="1" smtClean="0"/>
              <a:t>Comms</a:t>
            </a:r>
            <a:endParaRPr lang="en-GB" sz="2400" dirty="0" smtClean="0"/>
          </a:p>
          <a:p>
            <a:r>
              <a:rPr lang="en-GB" dirty="0" smtClean="0"/>
              <a:t>(Transitional SC)</a:t>
            </a:r>
            <a:endParaRPr lang="en-GB" dirty="0"/>
          </a:p>
          <a:p>
            <a:r>
              <a:rPr lang="en-GB" dirty="0" smtClean="0"/>
              <a:t>Standards and governance SC</a:t>
            </a:r>
          </a:p>
          <a:p>
            <a:r>
              <a:rPr lang="en-GB" dirty="0" smtClean="0"/>
              <a:t>Training education and research SC</a:t>
            </a:r>
          </a:p>
          <a:p>
            <a:r>
              <a:rPr lang="en-GB" dirty="0" smtClean="0"/>
              <a:t>Communications and external liaison SC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*5 Trustees of the CIO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85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Drs who are not Trustees are ‘Informal members’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z="2400" dirty="0" smtClean="0"/>
              <a:t>4 types - Full*, Senior, Trainee, Honorary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* pay subs and vote at biannual or business 	meetings</a:t>
            </a:r>
          </a:p>
          <a:p>
            <a:r>
              <a:rPr lang="en-GB" dirty="0" smtClean="0"/>
              <a:t>Outline circumstances under which informal membership ceases immediately</a:t>
            </a:r>
          </a:p>
          <a:p>
            <a:r>
              <a:rPr lang="en-GB" dirty="0" smtClean="0"/>
              <a:t>Describe how the Executive committee can invite an informal member to withdraw from the UKNG</a:t>
            </a:r>
          </a:p>
          <a:p>
            <a:r>
              <a:rPr lang="en-GB" dirty="0" smtClean="0"/>
              <a:t>Require Informal members to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400" dirty="0"/>
              <a:t>U</a:t>
            </a:r>
            <a:r>
              <a:rPr lang="en-GB" sz="2400" dirty="0" smtClean="0"/>
              <a:t>pdate email and postal addresses</a:t>
            </a:r>
          </a:p>
          <a:p>
            <a:pPr marL="0" indent="0">
              <a:buNone/>
            </a:pPr>
            <a:r>
              <a:rPr lang="en-GB" sz="2400" dirty="0" smtClean="0"/>
              <a:t>	Pay subscriptions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993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General management of UKNG administered by the Executive Committee</a:t>
            </a:r>
          </a:p>
          <a:p>
            <a:r>
              <a:rPr lang="en-GB" dirty="0" smtClean="0"/>
              <a:t>Election to office by ballot of full informal members (except trainee rep)</a:t>
            </a:r>
          </a:p>
          <a:p>
            <a:r>
              <a:rPr lang="en-GB" dirty="0" smtClean="0"/>
              <a:t>3 permanent SC (each should include a Trustee)</a:t>
            </a:r>
          </a:p>
          <a:p>
            <a:r>
              <a:rPr lang="en-GB" dirty="0" smtClean="0"/>
              <a:t>Trustees may form and delegate powers to temporary SC as appropriate</a:t>
            </a:r>
          </a:p>
          <a:p>
            <a:r>
              <a:rPr lang="en-GB" dirty="0" smtClean="0"/>
              <a:t>The EC will seek the views of the full informal members through the biannual and business meetings, the SCs and surveys to keep the Trustees informed and responsive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533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At the biannual business meeting the UKNG must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z="2400" dirty="0" smtClean="0"/>
              <a:t>Receive a report and accounts from the EC</a:t>
            </a:r>
          </a:p>
          <a:p>
            <a:pPr marL="0" indent="0">
              <a:buNone/>
            </a:pPr>
            <a:r>
              <a:rPr lang="en-GB" sz="2400" dirty="0" smtClean="0"/>
              <a:t>	Assist the Trustees filling vacancies in the EC and selecting an 	accountant for the coming year</a:t>
            </a:r>
          </a:p>
          <a:p>
            <a:pPr marL="0" indent="0">
              <a:buNone/>
            </a:pPr>
            <a:r>
              <a:rPr lang="en-GB" sz="2400" dirty="0" smtClean="0"/>
              <a:t>	Decide on any resolution submitted</a:t>
            </a:r>
          </a:p>
          <a:p>
            <a:pPr marL="0" indent="0">
              <a:buNone/>
            </a:pPr>
            <a:r>
              <a:rPr lang="en-GB" sz="2400" dirty="0" smtClean="0"/>
              <a:t>	Fix the subscription</a:t>
            </a:r>
          </a:p>
          <a:p>
            <a:pPr marL="0" indent="0">
              <a:buNone/>
            </a:pPr>
            <a:r>
              <a:rPr lang="en-GB" sz="2400" dirty="0" smtClean="0"/>
              <a:t>	Consider AOB as determined by the EC</a:t>
            </a:r>
          </a:p>
          <a:p>
            <a:r>
              <a:rPr lang="en-GB" dirty="0" smtClean="0"/>
              <a:t>The report, balance sheet, statement of accounts and budget must be circulated to the informal membership 14 days before the Nov UKNG (and sent to the Charity Commission)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199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Summary: CIO status </a:t>
            </a:r>
            <a:r>
              <a:rPr lang="en-GB" dirty="0" smtClean="0"/>
              <a:t>has </a:t>
            </a:r>
            <a:r>
              <a:rPr lang="en-GB" dirty="0" smtClean="0"/>
              <a:t>obligations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Trustees, EC members and Full associate members</a:t>
            </a:r>
          </a:p>
          <a:p>
            <a:r>
              <a:rPr lang="en-GB" dirty="0" smtClean="0"/>
              <a:t>Those involving professionalism, conduct, inclusivity, probity no more than expected of you by your employer</a:t>
            </a:r>
            <a:endParaRPr lang="en-GB" dirty="0"/>
          </a:p>
          <a:p>
            <a:r>
              <a:rPr lang="en-GB" u="sng" dirty="0" smtClean="0"/>
              <a:t>All</a:t>
            </a:r>
            <a:r>
              <a:rPr lang="en-GB" dirty="0" smtClean="0"/>
              <a:t> expected to</a:t>
            </a:r>
          </a:p>
          <a:p>
            <a:pPr marL="0" indent="0">
              <a:buNone/>
            </a:pPr>
            <a:r>
              <a:rPr lang="en-GB" sz="2400" dirty="0" smtClean="0"/>
              <a:t>	pay subscriptions</a:t>
            </a:r>
          </a:p>
          <a:p>
            <a:pPr marL="0" indent="0">
              <a:buNone/>
            </a:pPr>
            <a:r>
              <a:rPr lang="en-GB" sz="2400" dirty="0" smtClean="0"/>
              <a:t>	maintain communications</a:t>
            </a:r>
          </a:p>
          <a:p>
            <a:pPr marL="0" indent="0">
              <a:buNone/>
            </a:pPr>
            <a:r>
              <a:rPr lang="en-GB" sz="2400" dirty="0" smtClean="0"/>
              <a:t>	elect officers</a:t>
            </a:r>
          </a:p>
          <a:p>
            <a:pPr marL="0" indent="0">
              <a:buNone/>
            </a:pPr>
            <a:r>
              <a:rPr lang="en-GB" sz="2400" dirty="0" smtClean="0"/>
              <a:t>	declare sponsorship or COI</a:t>
            </a:r>
          </a:p>
          <a:p>
            <a:pPr marL="0" indent="0">
              <a:buNone/>
            </a:pPr>
            <a:r>
              <a:rPr lang="en-GB" sz="2400" dirty="0" smtClean="0"/>
              <a:t>	adhere to the rules of the CIO</a:t>
            </a:r>
          </a:p>
        </p:txBody>
      </p:sp>
    </p:spTree>
    <p:extLst>
      <p:ext uri="{BB962C8B-B14F-4D97-AF65-F5344CB8AC3E}">
        <p14:creationId xmlns:p14="http://schemas.microsoft.com/office/powerpoint/2010/main" val="254812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Likely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</a:t>
            </a:r>
            <a:r>
              <a:rPr lang="en-GB" dirty="0" smtClean="0"/>
              <a:t>ocus </a:t>
            </a:r>
            <a:r>
              <a:rPr lang="en-GB" dirty="0" smtClean="0"/>
              <a:t>on preparation for EC/SC and general meetings with less freedom to ‘wing it’</a:t>
            </a:r>
          </a:p>
          <a:p>
            <a:r>
              <a:rPr lang="en-GB" dirty="0" smtClean="0"/>
              <a:t>Workload for EC and SC will increase</a:t>
            </a:r>
          </a:p>
          <a:p>
            <a:r>
              <a:rPr lang="en-GB" dirty="0" smtClean="0"/>
              <a:t>Active participation of associate members will help reduce this</a:t>
            </a:r>
          </a:p>
          <a:p>
            <a:r>
              <a:rPr lang="en-GB" dirty="0" smtClean="0"/>
              <a:t>We don’t have to reinvent the wheel (network and adopt good practice)</a:t>
            </a:r>
          </a:p>
          <a:p>
            <a:endParaRPr lang="en-GB" dirty="0"/>
          </a:p>
          <a:p>
            <a:r>
              <a:rPr lang="en-GB" dirty="0" smtClean="0"/>
              <a:t>Parting thought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z="2400" dirty="0" smtClean="0"/>
              <a:t>What could we achieve together if we all contribute?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31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1752"/>
            <a:ext cx="10515600" cy="4351338"/>
          </a:xfrm>
        </p:spPr>
        <p:txBody>
          <a:bodyPr/>
          <a:lstStyle/>
          <a:p>
            <a:r>
              <a:rPr lang="en-GB" dirty="0" smtClean="0"/>
              <a:t>Started life as a travelling club</a:t>
            </a:r>
          </a:p>
          <a:p>
            <a:r>
              <a:rPr lang="en-GB" dirty="0"/>
              <a:t>F</a:t>
            </a:r>
            <a:r>
              <a:rPr lang="en-GB" dirty="0" smtClean="0"/>
              <a:t>orum to share experience, provide mutual support, socialise</a:t>
            </a:r>
          </a:p>
          <a:p>
            <a:r>
              <a:rPr lang="en-GB" dirty="0" smtClean="0"/>
              <a:t>Leadership informal</a:t>
            </a:r>
          </a:p>
          <a:p>
            <a:endParaRPr lang="en-GB" dirty="0" smtClean="0"/>
          </a:p>
          <a:p>
            <a:r>
              <a:rPr lang="en-GB" dirty="0" smtClean="0"/>
              <a:t>Roles undertaken by UKNG and its members evolved with time and the growth of UKNG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59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for an informal 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Participation professional roles associated with SIG</a:t>
            </a:r>
          </a:p>
          <a:p>
            <a:r>
              <a:rPr lang="en-GB" dirty="0" smtClean="0"/>
              <a:t>Compliant sponsorship arrangements</a:t>
            </a:r>
          </a:p>
          <a:p>
            <a:r>
              <a:rPr lang="en-GB" dirty="0" smtClean="0"/>
              <a:t>Potential COI</a:t>
            </a:r>
          </a:p>
          <a:p>
            <a:r>
              <a:rPr lang="en-GB" dirty="0" smtClean="0"/>
              <a:t>Culture</a:t>
            </a:r>
          </a:p>
          <a:p>
            <a:pPr marL="0" indent="0">
              <a:buNone/>
            </a:pPr>
            <a:r>
              <a:rPr lang="en-GB" dirty="0" smtClean="0"/>
              <a:t>	Mutual respect</a:t>
            </a:r>
          </a:p>
          <a:p>
            <a:pPr marL="0" indent="0">
              <a:buNone/>
            </a:pPr>
            <a:r>
              <a:rPr lang="en-GB" dirty="0" smtClean="0"/>
              <a:t>	Values and behaviours</a:t>
            </a:r>
          </a:p>
          <a:p>
            <a:pPr marL="0" indent="0">
              <a:buNone/>
            </a:pPr>
            <a:r>
              <a:rPr lang="en-GB" dirty="0" smtClean="0"/>
              <a:t>	Equality</a:t>
            </a:r>
            <a:r>
              <a:rPr lang="en-GB" dirty="0"/>
              <a:t> </a:t>
            </a:r>
            <a:r>
              <a:rPr lang="en-GB" dirty="0" smtClean="0"/>
              <a:t>/ Inclusivity</a:t>
            </a:r>
          </a:p>
          <a:p>
            <a:r>
              <a:rPr lang="en-GB" dirty="0" smtClean="0"/>
              <a:t>Transparency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6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for Charitable Incorporated Organisation (CIO) status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following details are relevant and important but dry</a:t>
            </a:r>
          </a:p>
        </p:txBody>
      </p:sp>
    </p:spTree>
    <p:extLst>
      <p:ext uri="{BB962C8B-B14F-4D97-AF65-F5344CB8AC3E}">
        <p14:creationId xmlns:p14="http://schemas.microsoft.com/office/powerpoint/2010/main" val="2902642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CIO have to meet explicit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Constitution</a:t>
            </a:r>
          </a:p>
          <a:p>
            <a:r>
              <a:rPr lang="en-GB" dirty="0" smtClean="0"/>
              <a:t>Values</a:t>
            </a:r>
          </a:p>
          <a:p>
            <a:r>
              <a:rPr lang="en-GB" dirty="0" smtClean="0"/>
              <a:t>Structure</a:t>
            </a:r>
          </a:p>
          <a:p>
            <a:r>
              <a:rPr lang="en-GB" dirty="0" smtClean="0"/>
              <a:t>Rules</a:t>
            </a:r>
          </a:p>
          <a:p>
            <a:r>
              <a:rPr lang="en-GB" dirty="0" smtClean="0"/>
              <a:t>Reports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735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Constitution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Objects (purposes of the organisation)</a:t>
            </a:r>
            <a:endParaRPr lang="en-GB" dirty="0"/>
          </a:p>
          <a:p>
            <a:r>
              <a:rPr lang="en-GB" dirty="0" smtClean="0"/>
              <a:t>Powers (to help pursue objects)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z="2400" dirty="0" smtClean="0"/>
              <a:t>Generate income, borrow, purchase, sell, invest, employ</a:t>
            </a:r>
          </a:p>
          <a:p>
            <a:r>
              <a:rPr lang="en-GB" dirty="0" smtClean="0"/>
              <a:t>Instructions to Trustees for </a:t>
            </a:r>
          </a:p>
          <a:p>
            <a:pPr marL="0" indent="0">
              <a:buNone/>
            </a:pPr>
            <a:r>
              <a:rPr lang="en-GB" sz="2400" dirty="0" smtClean="0"/>
              <a:t>	Dispersal of income / property / benefits</a:t>
            </a:r>
          </a:p>
          <a:p>
            <a:pPr marL="0" indent="0">
              <a:buNone/>
            </a:pPr>
            <a:r>
              <a:rPr lang="en-GB" sz="2400" dirty="0" smtClean="0"/>
              <a:t>	COI</a:t>
            </a:r>
          </a:p>
          <a:p>
            <a:pPr marL="0" indent="0">
              <a:buNone/>
            </a:pPr>
            <a:r>
              <a:rPr lang="en-GB" sz="2400" dirty="0" smtClean="0"/>
              <a:t>	Liabilities</a:t>
            </a:r>
          </a:p>
          <a:p>
            <a:r>
              <a:rPr lang="en-GB" dirty="0" smtClean="0"/>
              <a:t>Guidance for Trustee</a:t>
            </a:r>
          </a:p>
          <a:p>
            <a:pPr marL="0" indent="0">
              <a:buNone/>
            </a:pPr>
            <a:r>
              <a:rPr lang="en-GB" dirty="0" smtClean="0"/>
              <a:t>	Appointment, roles and responsibilities, decision-making, delegation, 	running meetings, membership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831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Constitution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Outlines requirements for:</a:t>
            </a:r>
          </a:p>
          <a:p>
            <a:pPr marL="0" indent="0">
              <a:buNone/>
            </a:pPr>
            <a:r>
              <a:rPr lang="en-GB" sz="2400" dirty="0" smtClean="0"/>
              <a:t>	Meetings, execution of documents, communications, registers, minutes, 	accounts, annual reports, register maintenance</a:t>
            </a:r>
          </a:p>
          <a:p>
            <a:r>
              <a:rPr lang="en-GB" dirty="0" smtClean="0"/>
              <a:t>Rules</a:t>
            </a:r>
          </a:p>
          <a:p>
            <a:r>
              <a:rPr lang="en-GB" dirty="0" smtClean="0"/>
              <a:t>Disputes</a:t>
            </a:r>
          </a:p>
          <a:p>
            <a:r>
              <a:rPr lang="en-GB" dirty="0" smtClean="0"/>
              <a:t>Amendment of constitution</a:t>
            </a:r>
          </a:p>
          <a:p>
            <a:r>
              <a:rPr lang="en-GB" dirty="0" smtClean="0"/>
              <a:t>Dissolution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Purpose: aims of UKNG stated in application to charities commission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400" dirty="0" smtClean="0"/>
              <a:t>To </a:t>
            </a:r>
            <a:r>
              <a:rPr lang="en-GB" sz="1400" dirty="0"/>
              <a:t>promote high standards in the clinical practice of </a:t>
            </a:r>
            <a:r>
              <a:rPr lang="en-GB" sz="1400" dirty="0" err="1"/>
              <a:t>Neurointervention</a:t>
            </a:r>
            <a:r>
              <a:rPr lang="en-GB" sz="1400" dirty="0"/>
              <a:t> throughout the </a:t>
            </a:r>
            <a:r>
              <a:rPr lang="en-GB" sz="1400" dirty="0" smtClean="0"/>
              <a:t>UK</a:t>
            </a:r>
            <a:endParaRPr lang="en-GB" sz="1400" dirty="0"/>
          </a:p>
          <a:p>
            <a:r>
              <a:rPr lang="en-GB" sz="1400" dirty="0" smtClean="0"/>
              <a:t>To </a:t>
            </a:r>
            <a:r>
              <a:rPr lang="en-GB" sz="1400" dirty="0"/>
              <a:t>promote the place of </a:t>
            </a:r>
            <a:r>
              <a:rPr lang="en-GB" sz="1400" dirty="0" err="1"/>
              <a:t>Neurointervention</a:t>
            </a:r>
            <a:r>
              <a:rPr lang="en-GB" sz="1400" dirty="0"/>
              <a:t> (also known as Interventional Neuroradiology [INR]) </a:t>
            </a:r>
            <a:r>
              <a:rPr lang="en-GB" sz="1400" dirty="0" smtClean="0"/>
              <a:t>as a </a:t>
            </a:r>
            <a:r>
              <a:rPr lang="en-GB" sz="1400" dirty="0"/>
              <a:t>core discipline of the clinical </a:t>
            </a:r>
            <a:r>
              <a:rPr lang="en-GB" sz="1400" dirty="0" smtClean="0"/>
              <a:t>neuroscience</a:t>
            </a:r>
            <a:endParaRPr lang="en-GB" sz="1400" dirty="0"/>
          </a:p>
          <a:p>
            <a:r>
              <a:rPr lang="en-GB" sz="1400" dirty="0" smtClean="0"/>
              <a:t>To </a:t>
            </a:r>
            <a:r>
              <a:rPr lang="en-GB" sz="1400" dirty="0"/>
              <a:t>advise and collaborate with regulatory and professional bodies regarding development </a:t>
            </a:r>
            <a:r>
              <a:rPr lang="en-GB" sz="1400" dirty="0" smtClean="0"/>
              <a:t>of guidelines </a:t>
            </a:r>
            <a:r>
              <a:rPr lang="en-GB" sz="1400" dirty="0"/>
              <a:t>and standards for the practice of interventional neuroradiology including </a:t>
            </a:r>
            <a:r>
              <a:rPr lang="en-GB" sz="1400" dirty="0" smtClean="0"/>
              <a:t>diagnostic  neuroradiology </a:t>
            </a:r>
            <a:r>
              <a:rPr lang="en-GB" sz="1400" dirty="0"/>
              <a:t>relevant to INR practice (which includes standards for facilities, delivery of service </a:t>
            </a:r>
            <a:r>
              <a:rPr lang="en-GB" sz="1400" dirty="0" smtClean="0"/>
              <a:t>and professional </a:t>
            </a:r>
            <a:r>
              <a:rPr lang="en-GB" sz="1400" dirty="0"/>
              <a:t>abilities</a:t>
            </a:r>
            <a:r>
              <a:rPr lang="en-GB" sz="1400" dirty="0" smtClean="0"/>
              <a:t>)</a:t>
            </a:r>
            <a:endParaRPr lang="en-GB" sz="1400" dirty="0"/>
          </a:p>
          <a:p>
            <a:r>
              <a:rPr lang="en-GB" sz="1400" dirty="0" smtClean="0"/>
              <a:t>To </a:t>
            </a:r>
            <a:r>
              <a:rPr lang="en-GB" sz="1400" dirty="0"/>
              <a:t>support the clinical practice and continuing professional development of </a:t>
            </a:r>
            <a:r>
              <a:rPr lang="en-GB" sz="1400" dirty="0" smtClean="0"/>
              <a:t>UK </a:t>
            </a:r>
            <a:r>
              <a:rPr lang="en-GB" sz="1400" dirty="0" err="1" smtClean="0"/>
              <a:t>Neurointerventionists</a:t>
            </a:r>
            <a:endParaRPr lang="en-GB" sz="1400" dirty="0"/>
          </a:p>
          <a:p>
            <a:r>
              <a:rPr lang="en-GB" sz="1400" dirty="0" smtClean="0"/>
              <a:t>To </a:t>
            </a:r>
            <a:r>
              <a:rPr lang="en-GB" sz="1400" dirty="0"/>
              <a:t>ensure, in collaboration with the Royal College of Radiologists, the General Medical </a:t>
            </a:r>
            <a:r>
              <a:rPr lang="en-GB" sz="1400" dirty="0" smtClean="0"/>
              <a:t>Council and </a:t>
            </a:r>
            <a:r>
              <a:rPr lang="en-GB" sz="1400" dirty="0"/>
              <a:t>any other relevant body, that training and education of </a:t>
            </a:r>
            <a:r>
              <a:rPr lang="en-GB" sz="1400" dirty="0" err="1"/>
              <a:t>Neurointerventionists</a:t>
            </a:r>
            <a:r>
              <a:rPr lang="en-GB" sz="1400" dirty="0"/>
              <a:t> &amp; all those </a:t>
            </a:r>
            <a:r>
              <a:rPr lang="en-GB" sz="1400" dirty="0" smtClean="0"/>
              <a:t>operating within </a:t>
            </a:r>
            <a:r>
              <a:rPr lang="en-GB" sz="1400" dirty="0"/>
              <a:t>this area of clinical practice are appropriate and of a high </a:t>
            </a:r>
            <a:r>
              <a:rPr lang="en-GB" sz="1400" dirty="0" smtClean="0"/>
              <a:t>standard</a:t>
            </a:r>
            <a:endParaRPr lang="en-GB" sz="1400" dirty="0"/>
          </a:p>
          <a:p>
            <a:r>
              <a:rPr lang="en-GB" sz="1400" dirty="0" smtClean="0"/>
              <a:t>To </a:t>
            </a:r>
            <a:r>
              <a:rPr lang="en-GB" sz="1400" dirty="0"/>
              <a:t>monitor and advise on the number of UK INR trainees and training posts in order to assist </a:t>
            </a:r>
            <a:r>
              <a:rPr lang="en-GB" sz="1400" dirty="0" smtClean="0"/>
              <a:t>in balancing </a:t>
            </a:r>
            <a:r>
              <a:rPr lang="en-GB" sz="1400" dirty="0"/>
              <a:t>supply of and demand for </a:t>
            </a:r>
            <a:r>
              <a:rPr lang="en-GB" sz="1400" dirty="0" err="1" smtClean="0"/>
              <a:t>Neurointerventionists</a:t>
            </a:r>
            <a:endParaRPr lang="en-GB" sz="1400" dirty="0"/>
          </a:p>
          <a:p>
            <a:r>
              <a:rPr lang="en-GB" sz="1400" dirty="0" smtClean="0"/>
              <a:t>To </a:t>
            </a:r>
            <a:r>
              <a:rPr lang="en-GB" sz="1400" dirty="0"/>
              <a:t>stimulate and encourage research and research networks including ethical collaboration </a:t>
            </a:r>
            <a:r>
              <a:rPr lang="en-GB" sz="1400" dirty="0" smtClean="0"/>
              <a:t>with radiological </a:t>
            </a:r>
            <a:r>
              <a:rPr lang="en-GB" sz="1400" dirty="0"/>
              <a:t>and therapeutic equipment manufacturers and in particular to support the scientific </a:t>
            </a:r>
            <a:r>
              <a:rPr lang="en-GB" sz="1400" dirty="0" smtClean="0"/>
              <a:t>evaluation of </a:t>
            </a:r>
            <a:r>
              <a:rPr lang="en-GB" sz="1400" dirty="0"/>
              <a:t>equipment and devices by high quality </a:t>
            </a:r>
            <a:r>
              <a:rPr lang="en-GB" sz="1400" dirty="0" smtClean="0"/>
              <a:t>trials</a:t>
            </a:r>
            <a:endParaRPr lang="en-GB" sz="1400" dirty="0"/>
          </a:p>
          <a:p>
            <a:r>
              <a:rPr lang="en-GB" sz="1400" dirty="0" smtClean="0"/>
              <a:t>To </a:t>
            </a:r>
            <a:r>
              <a:rPr lang="en-GB" sz="1400" dirty="0"/>
              <a:t>develop and maintain relationships with national and international professional bodies </a:t>
            </a:r>
            <a:r>
              <a:rPr lang="en-GB" sz="1400" dirty="0" smtClean="0"/>
              <a:t>relevant to </a:t>
            </a:r>
            <a:r>
              <a:rPr lang="en-GB" sz="1400" dirty="0" err="1" smtClean="0"/>
              <a:t>Neurointervention</a:t>
            </a:r>
            <a:endParaRPr lang="en-GB" sz="1400" dirty="0"/>
          </a:p>
          <a:p>
            <a:r>
              <a:rPr lang="en-GB" sz="1400" dirty="0" smtClean="0"/>
              <a:t>To </a:t>
            </a:r>
            <a:r>
              <a:rPr lang="en-GB" sz="1400" dirty="0"/>
              <a:t>foster communication with patient </a:t>
            </a:r>
            <a:r>
              <a:rPr lang="en-GB" sz="1400" dirty="0" smtClean="0"/>
              <a:t>groups</a:t>
            </a:r>
            <a:endParaRPr lang="en-GB" sz="1400" dirty="0"/>
          </a:p>
          <a:p>
            <a:r>
              <a:rPr lang="en-GB" sz="1400" dirty="0" smtClean="0"/>
              <a:t>To </a:t>
            </a:r>
            <a:r>
              <a:rPr lang="en-GB" sz="1400" dirty="0"/>
              <a:t>promote </a:t>
            </a:r>
            <a:r>
              <a:rPr lang="en-GB" sz="1400" dirty="0" err="1"/>
              <a:t>Neurointervention</a:t>
            </a:r>
            <a:r>
              <a:rPr lang="en-GB" sz="1400" dirty="0"/>
              <a:t> to medical students, junior doctors and trainee radiologists as </a:t>
            </a:r>
            <a:r>
              <a:rPr lang="en-GB" sz="1400" dirty="0" smtClean="0"/>
              <a:t>a rewarding </a:t>
            </a:r>
            <a:r>
              <a:rPr lang="en-GB" sz="1400" dirty="0"/>
              <a:t>and enjoyable </a:t>
            </a:r>
            <a:r>
              <a:rPr lang="en-GB" sz="1400" dirty="0" smtClean="0"/>
              <a:t>career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55021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Values – UKNG hasn’t specified yet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026" y="1690688"/>
            <a:ext cx="6128659" cy="4687534"/>
          </a:xfrm>
        </p:spPr>
      </p:pic>
    </p:spTree>
    <p:extLst>
      <p:ext uri="{BB962C8B-B14F-4D97-AF65-F5344CB8AC3E}">
        <p14:creationId xmlns:p14="http://schemas.microsoft.com/office/powerpoint/2010/main" val="4224373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948</Words>
  <Application>Microsoft Office PowerPoint</Application>
  <PresentationFormat>Widescreen</PresentationFormat>
  <Paragraphs>132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UKNG: changes associated with CIO status</vt:lpstr>
      <vt:lpstr>UKNG </vt:lpstr>
      <vt:lpstr>Challenges for an informal organisation</vt:lpstr>
      <vt:lpstr>Requirements for Charitable Incorporated Organisation (CIO) status</vt:lpstr>
      <vt:lpstr>CIO have to meet explicit requirements</vt:lpstr>
      <vt:lpstr>Constitution</vt:lpstr>
      <vt:lpstr>Constitution</vt:lpstr>
      <vt:lpstr>Purpose: aims of UKNG stated in application to charities commission</vt:lpstr>
      <vt:lpstr>Values – UKNG hasn’t specified yet</vt:lpstr>
      <vt:lpstr>Structure</vt:lpstr>
      <vt:lpstr>Rules</vt:lpstr>
      <vt:lpstr>Rules</vt:lpstr>
      <vt:lpstr>Rules</vt:lpstr>
      <vt:lpstr>Summary: CIO status has obligations</vt:lpstr>
      <vt:lpstr>Likely outcomes</vt:lpstr>
    </vt:vector>
  </TitlesOfParts>
  <Company>Nottingham University Hospitals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Lenthall Robert (Radiology Department)</dc:creator>
  <cp:lastModifiedBy>Lenthall Robert (Radiology Department)</cp:lastModifiedBy>
  <cp:revision>37</cp:revision>
  <dcterms:created xsi:type="dcterms:W3CDTF">2022-05-31T15:32:53Z</dcterms:created>
  <dcterms:modified xsi:type="dcterms:W3CDTF">2022-06-09T07:33:47Z</dcterms:modified>
</cp:coreProperties>
</file>