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74"/>
  </p:notesMasterIdLst>
  <p:sldIdLst>
    <p:sldId id="363" r:id="rId2"/>
    <p:sldId id="606" r:id="rId3"/>
    <p:sldId id="674" r:id="rId4"/>
    <p:sldId id="675" r:id="rId5"/>
    <p:sldId id="695" r:id="rId6"/>
    <p:sldId id="688" r:id="rId7"/>
    <p:sldId id="689" r:id="rId8"/>
    <p:sldId id="608" r:id="rId9"/>
    <p:sldId id="676" r:id="rId10"/>
    <p:sldId id="696" r:id="rId11"/>
    <p:sldId id="677" r:id="rId12"/>
    <p:sldId id="678" r:id="rId13"/>
    <p:sldId id="679" r:id="rId14"/>
    <p:sldId id="680" r:id="rId15"/>
    <p:sldId id="681" r:id="rId16"/>
    <p:sldId id="682" r:id="rId17"/>
    <p:sldId id="683" r:id="rId18"/>
    <p:sldId id="684" r:id="rId19"/>
    <p:sldId id="685" r:id="rId20"/>
    <p:sldId id="686" r:id="rId21"/>
    <p:sldId id="687" r:id="rId22"/>
    <p:sldId id="691" r:id="rId23"/>
    <p:sldId id="692" r:id="rId24"/>
    <p:sldId id="693" r:id="rId25"/>
    <p:sldId id="694" r:id="rId26"/>
    <p:sldId id="698" r:id="rId27"/>
    <p:sldId id="690" r:id="rId28"/>
    <p:sldId id="699" r:id="rId29"/>
    <p:sldId id="607" r:id="rId30"/>
    <p:sldId id="750" r:id="rId31"/>
    <p:sldId id="697" r:id="rId32"/>
    <p:sldId id="749" r:id="rId33"/>
    <p:sldId id="700" r:id="rId34"/>
    <p:sldId id="631" r:id="rId35"/>
    <p:sldId id="632" r:id="rId36"/>
    <p:sldId id="633" r:id="rId37"/>
    <p:sldId id="701" r:id="rId38"/>
    <p:sldId id="702" r:id="rId39"/>
    <p:sldId id="707" r:id="rId40"/>
    <p:sldId id="708" r:id="rId41"/>
    <p:sldId id="709" r:id="rId42"/>
    <p:sldId id="710" r:id="rId43"/>
    <p:sldId id="711" r:id="rId44"/>
    <p:sldId id="712" r:id="rId45"/>
    <p:sldId id="713" r:id="rId46"/>
    <p:sldId id="715" r:id="rId47"/>
    <p:sldId id="716" r:id="rId48"/>
    <p:sldId id="717" r:id="rId49"/>
    <p:sldId id="718" r:id="rId50"/>
    <p:sldId id="719" r:id="rId51"/>
    <p:sldId id="720" r:id="rId52"/>
    <p:sldId id="721" r:id="rId53"/>
    <p:sldId id="722" r:id="rId54"/>
    <p:sldId id="723" r:id="rId55"/>
    <p:sldId id="724" r:id="rId56"/>
    <p:sldId id="730" r:id="rId57"/>
    <p:sldId id="731" r:id="rId58"/>
    <p:sldId id="732" r:id="rId59"/>
    <p:sldId id="733" r:id="rId60"/>
    <p:sldId id="734" r:id="rId61"/>
    <p:sldId id="735" r:id="rId62"/>
    <p:sldId id="736" r:id="rId63"/>
    <p:sldId id="739" r:id="rId64"/>
    <p:sldId id="737" r:id="rId65"/>
    <p:sldId id="537" r:id="rId66"/>
    <p:sldId id="549" r:id="rId67"/>
    <p:sldId id="551" r:id="rId68"/>
    <p:sldId id="586" r:id="rId69"/>
    <p:sldId id="587" r:id="rId70"/>
    <p:sldId id="645" r:id="rId71"/>
    <p:sldId id="738" r:id="rId72"/>
    <p:sldId id="455"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25" autoAdjust="0"/>
  </p:normalViewPr>
  <p:slideViewPr>
    <p:cSldViewPr snapToGrid="0" snapToObjects="1">
      <p:cViewPr varScale="1">
        <p:scale>
          <a:sx n="100" d="100"/>
          <a:sy n="100" d="100"/>
        </p:scale>
        <p:origin x="-1144" y="15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7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26914-CBF5-D245-9102-E7F3ACDE7F04}" type="datetimeFigureOut">
              <a:rPr lang="en-US" smtClean="0"/>
              <a:t>02/04/2016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61754-2C8B-B74A-9E97-BDC731E18EBB}" type="slidenum">
              <a:rPr lang="en-US" smtClean="0"/>
              <a:t>‹#›</a:t>
            </a:fld>
            <a:endParaRPr lang="en-US"/>
          </a:p>
        </p:txBody>
      </p:sp>
    </p:spTree>
    <p:extLst>
      <p:ext uri="{BB962C8B-B14F-4D97-AF65-F5344CB8AC3E}">
        <p14:creationId xmlns:p14="http://schemas.microsoft.com/office/powerpoint/2010/main" val="26370657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785A25-93A2-45C2-BC34-0AB4979C2BD3}" type="slidenum">
              <a:rPr lang="en-GB" smtClean="0"/>
              <a:pPr>
                <a:defRPr/>
              </a:pPr>
              <a:t>1</a:t>
            </a:fld>
            <a:endParaRPr lang="en-GB"/>
          </a:p>
        </p:txBody>
      </p:sp>
    </p:spTree>
    <p:extLst>
      <p:ext uri="{BB962C8B-B14F-4D97-AF65-F5344CB8AC3E}">
        <p14:creationId xmlns:p14="http://schemas.microsoft.com/office/powerpoint/2010/main" val="4182550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E432ACF4-F702-2347-8015-27402CD03960}" type="datetime1">
              <a:rPr lang="en-US"/>
              <a:pPr>
                <a:defRPr/>
              </a:pPr>
              <a:t>02/04/2016</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73D42DB3-5643-7A49-AC2C-1F5EA5B16844}" type="slidenum">
              <a:rPr lang="en-GB"/>
              <a:pPr>
                <a:defRPr/>
              </a:pPr>
              <a:t>‹#›</a:t>
            </a:fld>
            <a:endParaRPr lang="en-GB"/>
          </a:p>
        </p:txBody>
      </p:sp>
    </p:spTree>
    <p:extLst>
      <p:ext uri="{BB962C8B-B14F-4D97-AF65-F5344CB8AC3E}">
        <p14:creationId xmlns:p14="http://schemas.microsoft.com/office/powerpoint/2010/main" val="21365897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92142A5-733C-6E46-ADC9-74967E95F24A}" type="datetime1">
              <a:rPr lang="en-US"/>
              <a:pPr>
                <a:defRPr/>
              </a:pPr>
              <a:t>02/04/2016</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8AAFD312-0A08-FE42-A071-F0F9F8BC4E81}" type="slidenum">
              <a:rPr lang="en-GB"/>
              <a:pPr>
                <a:defRPr/>
              </a:pPr>
              <a:t>‹#›</a:t>
            </a:fld>
            <a:endParaRPr lang="en-GB"/>
          </a:p>
        </p:txBody>
      </p:sp>
    </p:spTree>
    <p:extLst>
      <p:ext uri="{BB962C8B-B14F-4D97-AF65-F5344CB8AC3E}">
        <p14:creationId xmlns:p14="http://schemas.microsoft.com/office/powerpoint/2010/main" val="110212390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0A728DC-34CD-144A-BEE4-8B6FF1CAE627}" type="datetime1">
              <a:rPr lang="en-US"/>
              <a:pPr>
                <a:defRPr/>
              </a:pPr>
              <a:t>02/04/2016</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4964967F-1478-9545-BB1D-3EF718053F2B}" type="slidenum">
              <a:rPr lang="en-GB"/>
              <a:pPr>
                <a:defRPr/>
              </a:pPr>
              <a:t>‹#›</a:t>
            </a:fld>
            <a:endParaRPr lang="en-GB"/>
          </a:p>
        </p:txBody>
      </p:sp>
    </p:spTree>
    <p:extLst>
      <p:ext uri="{BB962C8B-B14F-4D97-AF65-F5344CB8AC3E}">
        <p14:creationId xmlns:p14="http://schemas.microsoft.com/office/powerpoint/2010/main" val="391457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GB"/>
          </a:p>
        </p:txBody>
      </p:sp>
      <p:sp>
        <p:nvSpPr>
          <p:cNvPr id="8" name="Rectangle 3"/>
          <p:cNvSpPr>
            <a:spLocks noGrp="1" noChangeArrowheads="1"/>
          </p:cNvSpPr>
          <p:nvPr>
            <p:ph type="sldNum" sz="quarter" idx="11"/>
          </p:nvPr>
        </p:nvSpPr>
        <p:spPr>
          <a:ln/>
        </p:spPr>
        <p:txBody>
          <a:bodyPr/>
          <a:lstStyle>
            <a:lvl1pPr>
              <a:defRPr/>
            </a:lvl1pPr>
          </a:lstStyle>
          <a:p>
            <a:pPr>
              <a:defRPr/>
            </a:pPr>
            <a:fld id="{7543B524-B812-EA4D-875B-F6C0FB54D851}" type="slidenum">
              <a:rPr lang="en-GB"/>
              <a:pPr>
                <a:defRPr/>
              </a:pPr>
              <a:t>‹#›</a:t>
            </a:fld>
            <a:endParaRPr lang="en-GB"/>
          </a:p>
        </p:txBody>
      </p:sp>
      <p:sp>
        <p:nvSpPr>
          <p:cNvPr id="9"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002879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GB"/>
          </a:p>
        </p:txBody>
      </p:sp>
      <p:sp>
        <p:nvSpPr>
          <p:cNvPr id="7" name="Rectangle 3"/>
          <p:cNvSpPr>
            <a:spLocks noGrp="1" noChangeArrowheads="1"/>
          </p:cNvSpPr>
          <p:nvPr>
            <p:ph type="sldNum" sz="quarter" idx="11"/>
          </p:nvPr>
        </p:nvSpPr>
        <p:spPr>
          <a:ln/>
        </p:spPr>
        <p:txBody>
          <a:bodyPr/>
          <a:lstStyle>
            <a:lvl1pPr>
              <a:defRPr/>
            </a:lvl1pPr>
          </a:lstStyle>
          <a:p>
            <a:pPr>
              <a:defRPr/>
            </a:pPr>
            <a:fld id="{0BD6A55F-366F-234B-96C3-3AC633C51C9B}" type="slidenum">
              <a:rPr lang="en-GB"/>
              <a:pPr>
                <a:defRPr/>
              </a:pPr>
              <a:t>‹#›</a:t>
            </a:fld>
            <a:endParaRPr lang="en-GB"/>
          </a:p>
        </p:txBody>
      </p:sp>
      <p:sp>
        <p:nvSpPr>
          <p:cNvPr id="8" name="Rectangle 14"/>
          <p:cNvSpPr>
            <a:spLocks noGrp="1" noChangeArrowheads="1"/>
          </p:cNvSpPr>
          <p:nvPr>
            <p:ph type="ftr" sz="quarter" idx="12"/>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973812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GB"/>
          </a:p>
        </p:txBody>
      </p:sp>
      <p:sp>
        <p:nvSpPr>
          <p:cNvPr id="7" name="Slide Number Placeholder 6"/>
          <p:cNvSpPr>
            <a:spLocks noGrp="1"/>
          </p:cNvSpPr>
          <p:nvPr>
            <p:ph type="sldNum" sz="quarter" idx="11"/>
          </p:nvPr>
        </p:nvSpPr>
        <p:spPr>
          <a:xfrm>
            <a:off x="6553200" y="6248400"/>
            <a:ext cx="2133600" cy="476250"/>
          </a:xfrm>
        </p:spPr>
        <p:txBody>
          <a:bodyPr/>
          <a:lstStyle>
            <a:lvl1pPr>
              <a:defRPr smtClean="0"/>
            </a:lvl1pPr>
          </a:lstStyle>
          <a:p>
            <a:fld id="{DE169B58-2480-DC4A-99D7-D3D2DEC7B6BC}" type="slidenum">
              <a:rPr lang="en-GB"/>
              <a:pPr/>
              <a:t>‹#›</a:t>
            </a:fld>
            <a:endParaRPr lang="en-GB"/>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GB"/>
          </a:p>
        </p:txBody>
      </p:sp>
    </p:spTree>
    <p:extLst>
      <p:ext uri="{BB962C8B-B14F-4D97-AF65-F5344CB8AC3E}">
        <p14:creationId xmlns:p14="http://schemas.microsoft.com/office/powerpoint/2010/main" val="318264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6643D8C-10EF-0C46-B107-9493AF1B0DDE}" type="datetime1">
              <a:rPr lang="en-US"/>
              <a:pPr>
                <a:defRPr/>
              </a:pPr>
              <a:t>02/04/2016</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58448ACE-B312-ED4B-8999-A54F7E66DDEA}" type="slidenum">
              <a:rPr lang="en-GB"/>
              <a:pPr>
                <a:defRPr/>
              </a:pPr>
              <a:t>‹#›</a:t>
            </a:fld>
            <a:endParaRPr lang="en-GB"/>
          </a:p>
        </p:txBody>
      </p:sp>
    </p:spTree>
    <p:extLst>
      <p:ext uri="{BB962C8B-B14F-4D97-AF65-F5344CB8AC3E}">
        <p14:creationId xmlns:p14="http://schemas.microsoft.com/office/powerpoint/2010/main" val="5558751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E88599DA-AC23-2E48-ACF4-15B0DBEC89C0}" type="datetime1">
              <a:rPr lang="en-US"/>
              <a:pPr>
                <a:defRPr/>
              </a:pPr>
              <a:t>02/04/2016</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E5322AF8-F7C8-B741-9724-FF40FB5FF967}" type="slidenum">
              <a:rPr lang="en-GB"/>
              <a:pPr>
                <a:defRPr/>
              </a:pPr>
              <a:t>‹#›</a:t>
            </a:fld>
            <a:endParaRPr lang="en-GB"/>
          </a:p>
        </p:txBody>
      </p:sp>
    </p:spTree>
    <p:extLst>
      <p:ext uri="{BB962C8B-B14F-4D97-AF65-F5344CB8AC3E}">
        <p14:creationId xmlns:p14="http://schemas.microsoft.com/office/powerpoint/2010/main" val="251231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E2EA1C3-5FD4-8946-9C0F-6C343A241A34}" type="datetime1">
              <a:rPr lang="en-US"/>
              <a:pPr>
                <a:defRPr/>
              </a:pPr>
              <a:t>02/04/2016</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F090632A-346A-BD46-B973-4AE09D9B4A78}" type="slidenum">
              <a:rPr lang="en-GB"/>
              <a:pPr>
                <a:defRPr/>
              </a:pPr>
              <a:t>‹#›</a:t>
            </a:fld>
            <a:endParaRPr lang="en-GB"/>
          </a:p>
        </p:txBody>
      </p:sp>
    </p:spTree>
    <p:extLst>
      <p:ext uri="{BB962C8B-B14F-4D97-AF65-F5344CB8AC3E}">
        <p14:creationId xmlns:p14="http://schemas.microsoft.com/office/powerpoint/2010/main" val="228117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FC213A5-FCD2-F342-B94A-1BDE3BD2B2C0}" type="datetime1">
              <a:rPr lang="en-US"/>
              <a:pPr>
                <a:defRPr/>
              </a:pPr>
              <a:t>02/04/2016</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9" name="Slide Number Placeholder 17"/>
          <p:cNvSpPr>
            <a:spLocks noGrp="1"/>
          </p:cNvSpPr>
          <p:nvPr>
            <p:ph type="sldNum" sz="quarter" idx="12"/>
          </p:nvPr>
        </p:nvSpPr>
        <p:spPr/>
        <p:txBody>
          <a:bodyPr/>
          <a:lstStyle>
            <a:lvl1pPr>
              <a:defRPr/>
            </a:lvl1pPr>
          </a:lstStyle>
          <a:p>
            <a:pPr>
              <a:defRPr/>
            </a:pPr>
            <a:fld id="{0641FD95-784C-FB4B-96E9-C790B2612B5E}" type="slidenum">
              <a:rPr lang="en-GB"/>
              <a:pPr>
                <a:defRPr/>
              </a:pPr>
              <a:t>‹#›</a:t>
            </a:fld>
            <a:endParaRPr lang="en-GB"/>
          </a:p>
        </p:txBody>
      </p:sp>
    </p:spTree>
    <p:extLst>
      <p:ext uri="{BB962C8B-B14F-4D97-AF65-F5344CB8AC3E}">
        <p14:creationId xmlns:p14="http://schemas.microsoft.com/office/powerpoint/2010/main" val="305457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595FB4A-D7C1-644A-8891-DB51EB0FA275}" type="datetime1">
              <a:rPr lang="en-US"/>
              <a:pPr>
                <a:defRPr/>
              </a:pPr>
              <a:t>02/04/2016</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5" name="Slide Number Placeholder 17"/>
          <p:cNvSpPr>
            <a:spLocks noGrp="1"/>
          </p:cNvSpPr>
          <p:nvPr>
            <p:ph type="sldNum" sz="quarter" idx="12"/>
          </p:nvPr>
        </p:nvSpPr>
        <p:spPr/>
        <p:txBody>
          <a:bodyPr/>
          <a:lstStyle>
            <a:lvl1pPr>
              <a:defRPr/>
            </a:lvl1pPr>
          </a:lstStyle>
          <a:p>
            <a:pPr>
              <a:defRPr/>
            </a:pPr>
            <a:fld id="{B2EDD646-6612-9947-9686-DC1D68EA4A2D}" type="slidenum">
              <a:rPr lang="en-GB"/>
              <a:pPr>
                <a:defRPr/>
              </a:pPr>
              <a:t>‹#›</a:t>
            </a:fld>
            <a:endParaRPr lang="en-GB"/>
          </a:p>
        </p:txBody>
      </p:sp>
    </p:spTree>
    <p:extLst>
      <p:ext uri="{BB962C8B-B14F-4D97-AF65-F5344CB8AC3E}">
        <p14:creationId xmlns:p14="http://schemas.microsoft.com/office/powerpoint/2010/main" val="129031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D75604F-8A1D-E440-AEC1-7689A36872FB}" type="datetime1">
              <a:rPr lang="en-US"/>
              <a:pPr>
                <a:defRPr/>
              </a:pPr>
              <a:t>02/04/2016</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4" name="Slide Number Placeholder 17"/>
          <p:cNvSpPr>
            <a:spLocks noGrp="1"/>
          </p:cNvSpPr>
          <p:nvPr>
            <p:ph type="sldNum" sz="quarter" idx="12"/>
          </p:nvPr>
        </p:nvSpPr>
        <p:spPr/>
        <p:txBody>
          <a:bodyPr/>
          <a:lstStyle>
            <a:lvl1pPr>
              <a:defRPr/>
            </a:lvl1pPr>
          </a:lstStyle>
          <a:p>
            <a:pPr>
              <a:defRPr/>
            </a:pPr>
            <a:fld id="{BEBBAA9D-F3C0-AC43-98D0-398EE6A2CFB0}" type="slidenum">
              <a:rPr lang="en-GB"/>
              <a:pPr>
                <a:defRPr/>
              </a:pPr>
              <a:t>‹#›</a:t>
            </a:fld>
            <a:endParaRPr lang="en-GB"/>
          </a:p>
        </p:txBody>
      </p:sp>
    </p:spTree>
    <p:extLst>
      <p:ext uri="{BB962C8B-B14F-4D97-AF65-F5344CB8AC3E}">
        <p14:creationId xmlns:p14="http://schemas.microsoft.com/office/powerpoint/2010/main" val="134527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C9C5D83-235A-0640-950D-BCCE0F8660A3}" type="datetime1">
              <a:rPr lang="en-US"/>
              <a:pPr>
                <a:defRPr/>
              </a:pPr>
              <a:t>02/04/2016</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518EAD6A-DC6F-9E4D-9FD9-BA07DE2B7952}" type="slidenum">
              <a:rPr lang="en-GB"/>
              <a:pPr>
                <a:defRPr/>
              </a:pPr>
              <a:t>‹#›</a:t>
            </a:fld>
            <a:endParaRPr lang="en-GB"/>
          </a:p>
        </p:txBody>
      </p:sp>
    </p:spTree>
    <p:extLst>
      <p:ext uri="{BB962C8B-B14F-4D97-AF65-F5344CB8AC3E}">
        <p14:creationId xmlns:p14="http://schemas.microsoft.com/office/powerpoint/2010/main" val="154403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p>
            <a:pPr algn="ctr" defTabSz="914400">
              <a:defRPr/>
            </a:pPr>
            <a:endParaRPr lang="en-US">
              <a:solidFill>
                <a:prstClr val="white"/>
              </a:solidFill>
              <a:latin typeface="Constantia"/>
              <a:ea typeface="ＭＳ Ｐゴシック" charset="0"/>
              <a:cs typeface="ＭＳ Ｐゴシック"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defTabSz="914400">
              <a:defRPr/>
            </a:pPr>
            <a:endParaRPr lang="en-US">
              <a:solidFill>
                <a:prstClr val="white"/>
              </a:solidFill>
              <a:latin typeface="Constantia"/>
              <a:ea typeface="ＭＳ Ｐゴシック" charset="0"/>
              <a:cs typeface="ＭＳ Ｐゴシック"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12D9E42-A2F4-414D-AB8F-96B611C8CF1C}" type="datetime1">
              <a:rPr lang="en-US"/>
              <a:pPr>
                <a:defRPr/>
              </a:pPr>
              <a:t>02/04/2016</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solidFill>
                <a:srgbClr val="DBF5F9">
                  <a:shade val="90000"/>
                </a:srgbClr>
              </a:solidFill>
              <a:latin typeface="Constantia"/>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A5E04A6-7602-C04D-A27A-B02D8ECA5E0D}" type="slidenum">
              <a:rPr lang="en-GB"/>
              <a:pPr>
                <a:defRPr/>
              </a:pPr>
              <a:t>‹#›</a:t>
            </a:fld>
            <a:endParaRPr lang="en-GB"/>
          </a:p>
        </p:txBody>
      </p:sp>
    </p:spTree>
    <p:extLst>
      <p:ext uri="{BB962C8B-B14F-4D97-AF65-F5344CB8AC3E}">
        <p14:creationId xmlns:p14="http://schemas.microsoft.com/office/powerpoint/2010/main" val="4097909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D1EAEE"/>
                </a:solidFill>
                <a:latin typeface="Constantia" charset="0"/>
                <a:cs typeface="Arial" charset="0"/>
              </a:defRPr>
            </a:lvl1pPr>
          </a:lstStyle>
          <a:p>
            <a:pPr defTabSz="914400" fontAlgn="base">
              <a:spcBef>
                <a:spcPct val="0"/>
              </a:spcBef>
              <a:spcAft>
                <a:spcPct val="0"/>
              </a:spcAft>
              <a:defRPr/>
            </a:pPr>
            <a:fld id="{6F290A4A-8029-6841-8F5B-A0889EA908CA}" type="datetime1">
              <a:rPr lang="en-US">
                <a:ea typeface="ＭＳ Ｐゴシック" charset="0"/>
              </a:rPr>
              <a:pPr defTabSz="914400" fontAlgn="base">
                <a:spcBef>
                  <a:spcPct val="0"/>
                </a:spcBef>
                <a:spcAft>
                  <a:spcPct val="0"/>
                </a:spcAft>
                <a:defRPr/>
              </a:pPr>
              <a:t>02/04/2016</a:t>
            </a:fld>
            <a:endParaRPr lang="en-GB">
              <a:ea typeface="ＭＳ Ｐゴシック"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defTabSz="914400">
              <a:defRPr/>
            </a:pPr>
            <a:endParaRPr lang="en-GB">
              <a:solidFill>
                <a:srgbClr val="DBF5F9">
                  <a:shade val="90000"/>
                </a:srgbClr>
              </a:solidFill>
              <a:latin typeface="Constanti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charset="0"/>
                <a:cs typeface="Arial" charset="0"/>
              </a:defRPr>
            </a:lvl1pPr>
          </a:lstStyle>
          <a:p>
            <a:pPr defTabSz="914400" fontAlgn="base">
              <a:spcBef>
                <a:spcPct val="0"/>
              </a:spcBef>
              <a:spcAft>
                <a:spcPct val="0"/>
              </a:spcAft>
              <a:defRPr/>
            </a:pPr>
            <a:fld id="{FDE8AC42-3D43-3F47-BF2C-117E069C727B}" type="slidenum">
              <a:rPr lang="en-GB">
                <a:ea typeface="ＭＳ Ｐゴシック" charset="0"/>
              </a:rPr>
              <a:pPr defTabSz="914400" fontAlgn="base">
                <a:spcBef>
                  <a:spcPct val="0"/>
                </a:spcBef>
                <a:spcAft>
                  <a:spcPct val="0"/>
                </a:spcAft>
                <a:defRPr/>
              </a:pPr>
              <a:t>‹#›</a:t>
            </a:fld>
            <a:endParaRPr lang="en-GB">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grpSp>
    </p:spTree>
    <p:extLst>
      <p:ext uri="{BB962C8B-B14F-4D97-AF65-F5344CB8AC3E}">
        <p14:creationId xmlns:p14="http://schemas.microsoft.com/office/powerpoint/2010/main" val="1039333292"/>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 id="2147483681" r:id="rId13"/>
    <p:sldLayoutId id="2147483682" r:id="rId14"/>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5000">
          <a:solidFill>
            <a:schemeClr val="tx2"/>
          </a:solidFill>
          <a:latin typeface="Calibri" pitchFamily="34" charset="0"/>
          <a:ea typeface="ＭＳ Ｐゴシック" charset="-128"/>
          <a:cs typeface="ＭＳ Ｐゴシック"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128"/>
          <a:cs typeface="ＭＳ Ｐゴシック" charset="-128"/>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128"/>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128"/>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1" Type="http://schemas.openxmlformats.org/officeDocument/2006/relationships/slideLayout" Target="../slideLayouts/slideLayout12.xml"/><Relationship Id="rId2" Type="http://schemas.openxmlformats.org/officeDocument/2006/relationships/image" Target="../media/image3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oleObject" Target="../embeddings/oleObject1.bin"/><Relationship Id="rId5" Type="http://schemas.openxmlformats.org/officeDocument/2006/relationships/image" Target="../media/image50.pn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jpeg"/><Relationship Id="rId3" Type="http://schemas.openxmlformats.org/officeDocument/2006/relationships/image" Target="../media/image5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4.jpeg"/><Relationship Id="rId3" Type="http://schemas.openxmlformats.org/officeDocument/2006/relationships/image" Target="../media/image5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jpeg"/><Relationship Id="rId3"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12.xml"/><Relationship Id="rId2" Type="http://schemas.openxmlformats.org/officeDocument/2006/relationships/image" Target="../media/image5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1.jpeg"/><Relationship Id="rId3" Type="http://schemas.openxmlformats.org/officeDocument/2006/relationships/image" Target="../media/image6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3.jpeg"/><Relationship Id="rId3" Type="http://schemas.openxmlformats.org/officeDocument/2006/relationships/image" Target="../media/image6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5.jpeg"/><Relationship Id="rId3" Type="http://schemas.openxmlformats.org/officeDocument/2006/relationships/image" Target="../media/image66.jpeg"/></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12.xml"/><Relationship Id="rId2" Type="http://schemas.openxmlformats.org/officeDocument/2006/relationships/image" Target="../media/image6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0.jpeg"/><Relationship Id="rId3" Type="http://schemas.openxmlformats.org/officeDocument/2006/relationships/image" Target="../media/image7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2.jpeg"/><Relationship Id="rId3" Type="http://schemas.openxmlformats.org/officeDocument/2006/relationships/image" Target="../media/image7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4.jpeg"/><Relationship Id="rId3" Type="http://schemas.openxmlformats.org/officeDocument/2006/relationships/image" Target="../media/image7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6.jpeg"/><Relationship Id="rId3" Type="http://schemas.openxmlformats.org/officeDocument/2006/relationships/image" Target="../media/image7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9.jpeg"/><Relationship Id="rId3" Type="http://schemas.openxmlformats.org/officeDocument/2006/relationships/image" Target="../media/image8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1.jpeg"/><Relationship Id="rId3" Type="http://schemas.openxmlformats.org/officeDocument/2006/relationships/image" Target="../media/image82.jpeg"/></Relationships>
</file>

<file path=ppt/slides/_rels/slide54.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jpeg"/><Relationship Id="rId5" Type="http://schemas.openxmlformats.org/officeDocument/2006/relationships/image" Target="../media/image86.jpeg"/><Relationship Id="rId1" Type="http://schemas.openxmlformats.org/officeDocument/2006/relationships/slideLayout" Target="../slideLayouts/slideLayout12.xml"/><Relationship Id="rId2" Type="http://schemas.openxmlformats.org/officeDocument/2006/relationships/image" Target="../media/image83.jpeg"/></Relationships>
</file>

<file path=ppt/slides/_rels/slide55.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jpeg"/><Relationship Id="rId1" Type="http://schemas.openxmlformats.org/officeDocument/2006/relationships/slideLayout" Target="../slideLayouts/slideLayout12.xml"/><Relationship Id="rId2" Type="http://schemas.openxmlformats.org/officeDocument/2006/relationships/image" Target="../media/image87.jpeg"/></Relationships>
</file>

<file path=ppt/slides/_rels/slide56.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jpeg"/><Relationship Id="rId5" Type="http://schemas.openxmlformats.org/officeDocument/2006/relationships/image" Target="../media/image93.jpeg"/><Relationship Id="rId1" Type="http://schemas.openxmlformats.org/officeDocument/2006/relationships/slideLayout" Target="../slideLayouts/slideLayout12.xml"/><Relationship Id="rId2" Type="http://schemas.openxmlformats.org/officeDocument/2006/relationships/image" Target="../media/image9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4.jpeg"/><Relationship Id="rId3" Type="http://schemas.openxmlformats.org/officeDocument/2006/relationships/image" Target="../media/image9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6.jpeg"/><Relationship Id="rId3" Type="http://schemas.openxmlformats.org/officeDocument/2006/relationships/image" Target="../media/image97.jpeg"/></Relationships>
</file>

<file path=ppt/slides/_rels/slide59.xml.rels><?xml version="1.0" encoding="UTF-8" standalone="yes"?>
<Relationships xmlns="http://schemas.openxmlformats.org/package/2006/relationships"><Relationship Id="rId3" Type="http://schemas.openxmlformats.org/officeDocument/2006/relationships/image" Target="../media/image99.jpeg"/><Relationship Id="rId4" Type="http://schemas.openxmlformats.org/officeDocument/2006/relationships/image" Target="../media/image100.jpeg"/><Relationship Id="rId1" Type="http://schemas.openxmlformats.org/officeDocument/2006/relationships/slideLayout" Target="../slideLayouts/slideLayout12.xml"/><Relationship Id="rId2" Type="http://schemas.openxmlformats.org/officeDocument/2006/relationships/image" Target="../media/image9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1.jpeg"/><Relationship Id="rId3" Type="http://schemas.openxmlformats.org/officeDocument/2006/relationships/image" Target="../media/image10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3.jpeg"/><Relationship Id="rId3" Type="http://schemas.openxmlformats.org/officeDocument/2006/relationships/image" Target="../media/image104.jpeg"/></Relationships>
</file>

<file path=ppt/slides/_rels/slide62.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image" Target="../media/image107.jpeg"/><Relationship Id="rId1" Type="http://schemas.openxmlformats.org/officeDocument/2006/relationships/slideLayout" Target="../slideLayouts/slideLayout12.xml"/><Relationship Id="rId2" Type="http://schemas.openxmlformats.org/officeDocument/2006/relationships/image" Target="../media/image10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31" y="120436"/>
            <a:ext cx="8859750" cy="1285069"/>
          </a:xfrm>
        </p:spPr>
        <p:txBody>
          <a:bodyPr/>
          <a:lstStyle/>
          <a:p>
            <a:pPr algn="ctr">
              <a:defRPr/>
            </a:pPr>
            <a:r>
              <a:rPr lang="en-GB" sz="2800" dirty="0" smtClean="0">
                <a:effectLst>
                  <a:outerShdw blurRad="50800" dist="38100" dir="2700000" algn="tl" rotWithShape="0">
                    <a:prstClr val="black">
                      <a:alpha val="40000"/>
                    </a:prstClr>
                  </a:outerShdw>
                </a:effectLst>
                <a:latin typeface="Arial"/>
                <a:cs typeface="Arial"/>
              </a:rPr>
              <a:t>Interventional Neuroradiology</a:t>
            </a:r>
            <a:br>
              <a:rPr lang="en-GB" sz="2800" dirty="0" smtClean="0">
                <a:effectLst>
                  <a:outerShdw blurRad="50800" dist="38100" dir="2700000" algn="tl" rotWithShape="0">
                    <a:prstClr val="black">
                      <a:alpha val="40000"/>
                    </a:prstClr>
                  </a:outerShdw>
                </a:effectLst>
                <a:latin typeface="Arial"/>
                <a:cs typeface="Arial"/>
              </a:rPr>
            </a:br>
            <a:r>
              <a:rPr lang="en-GB" sz="2800" dirty="0" smtClean="0">
                <a:effectLst>
                  <a:outerShdw blurRad="50800" dist="38100" dir="2700000" algn="tl" rotWithShape="0">
                    <a:prstClr val="black">
                      <a:alpha val="40000"/>
                    </a:prstClr>
                  </a:outerShdw>
                </a:effectLst>
                <a:latin typeface="Arial"/>
                <a:cs typeface="Arial"/>
              </a:rPr>
              <a:t>Reflections on 30 years </a:t>
            </a:r>
            <a:br>
              <a:rPr lang="en-GB" sz="2800" dirty="0" smtClean="0">
                <a:effectLst>
                  <a:outerShdw blurRad="50800" dist="38100" dir="2700000" algn="tl" rotWithShape="0">
                    <a:prstClr val="black">
                      <a:alpha val="40000"/>
                    </a:prstClr>
                  </a:outerShdw>
                </a:effectLst>
                <a:latin typeface="Arial"/>
                <a:cs typeface="Arial"/>
              </a:rPr>
            </a:br>
            <a:r>
              <a:rPr lang="en-GB" sz="2800" dirty="0" smtClean="0">
                <a:effectLst>
                  <a:outerShdw blurRad="50800" dist="38100" dir="2700000" algn="tl" rotWithShape="0">
                    <a:prstClr val="black">
                      <a:alpha val="40000"/>
                    </a:prstClr>
                  </a:outerShdw>
                </a:effectLst>
                <a:latin typeface="Arial"/>
                <a:cs typeface="Arial"/>
              </a:rPr>
              <a:t> </a:t>
            </a:r>
            <a:endParaRPr lang="en-GB" sz="2400" dirty="0">
              <a:latin typeface="Cambria" pitchFamily="18" charset="0"/>
            </a:endParaRPr>
          </a:p>
        </p:txBody>
      </p:sp>
      <p:sp>
        <p:nvSpPr>
          <p:cNvPr id="3" name="Content Placeholder 2"/>
          <p:cNvSpPr>
            <a:spLocks noGrp="1"/>
          </p:cNvSpPr>
          <p:nvPr>
            <p:ph idx="1"/>
          </p:nvPr>
        </p:nvSpPr>
        <p:spPr>
          <a:xfrm>
            <a:off x="661766" y="5922063"/>
            <a:ext cx="8080603" cy="786120"/>
          </a:xfrm>
        </p:spPr>
        <p:txBody>
          <a:bodyPr>
            <a:normAutofit/>
          </a:bodyPr>
          <a:lstStyle/>
          <a:p>
            <a:pPr algn="ctr">
              <a:buFontTx/>
              <a:buNone/>
            </a:pPr>
            <a:endParaRPr lang="en-GB" sz="2900" i="1" dirty="0">
              <a:effectLst>
                <a:outerShdw blurRad="50800" dist="38100" dir="2700000" algn="tl" rotWithShape="0">
                  <a:prstClr val="black">
                    <a:alpha val="40000"/>
                  </a:prstClr>
                </a:outerShdw>
              </a:effectLst>
              <a:latin typeface="Arial" charset="0"/>
              <a:ea typeface="Arial" charset="0"/>
              <a:cs typeface="Arial" charset="0"/>
            </a:endParaRPr>
          </a:p>
          <a:p>
            <a:pPr algn="ctr">
              <a:buFontTx/>
              <a:buNone/>
            </a:pPr>
            <a:endParaRPr lang="en-GB" sz="2400" dirty="0" smtClean="0">
              <a:effectLst/>
              <a:latin typeface="Arial" charset="0"/>
              <a:ea typeface="Arial" charset="0"/>
              <a:cs typeface="Arial" charset="0"/>
            </a:endParaRPr>
          </a:p>
          <a:p>
            <a:pPr algn="ctr">
              <a:buFontTx/>
              <a:buNone/>
            </a:pPr>
            <a:endParaRPr lang="en-GB" sz="2400" dirty="0" smtClean="0">
              <a:effectLst/>
              <a:latin typeface="Arial" charset="0"/>
              <a:ea typeface="Arial" charset="0"/>
              <a:cs typeface="Arial" charset="0"/>
            </a:endParaRPr>
          </a:p>
          <a:p>
            <a:endParaRPr lang="en-GB" sz="2000" dirty="0" smtClean="0"/>
          </a:p>
          <a:p>
            <a:endParaRPr lang="en-GB" sz="2000" dirty="0"/>
          </a:p>
        </p:txBody>
      </p:sp>
      <p:sp>
        <p:nvSpPr>
          <p:cNvPr id="4" name="TextBox 3"/>
          <p:cNvSpPr txBox="1"/>
          <p:nvPr/>
        </p:nvSpPr>
        <p:spPr>
          <a:xfrm>
            <a:off x="974572" y="1930739"/>
            <a:ext cx="7166857" cy="3323987"/>
          </a:xfrm>
          <a:prstGeom prst="rect">
            <a:avLst/>
          </a:prstGeom>
          <a:noFill/>
        </p:spPr>
        <p:txBody>
          <a:bodyPr wrap="square" rtlCol="0">
            <a:spAutoFit/>
          </a:bodyPr>
          <a:lstStyle/>
          <a:p>
            <a:pPr algn="ctr">
              <a:buFontTx/>
              <a:buNone/>
            </a:pPr>
            <a:r>
              <a:rPr lang="en-GB" sz="2400" i="1" dirty="0" smtClean="0">
                <a:effectLst>
                  <a:outerShdw blurRad="50800" dist="38100" dir="2700000" algn="tl" rotWithShape="0">
                    <a:prstClr val="black">
                      <a:alpha val="40000"/>
                    </a:prstClr>
                  </a:outerShdw>
                </a:effectLst>
                <a:latin typeface="Arial" charset="0"/>
                <a:ea typeface="Arial" charset="0"/>
                <a:cs typeface="Arial" charset="0"/>
              </a:rPr>
              <a:t>UKNG 50</a:t>
            </a:r>
            <a:r>
              <a:rPr lang="en-GB" sz="2400" i="1" baseline="30000" dirty="0" smtClean="0">
                <a:effectLst>
                  <a:outerShdw blurRad="50800" dist="38100" dir="2700000" algn="tl" rotWithShape="0">
                    <a:prstClr val="black">
                      <a:alpha val="40000"/>
                    </a:prstClr>
                  </a:outerShdw>
                </a:effectLst>
                <a:latin typeface="Arial" charset="0"/>
                <a:ea typeface="Arial" charset="0"/>
                <a:cs typeface="Arial" charset="0"/>
              </a:rPr>
              <a:t>th</a:t>
            </a:r>
            <a:r>
              <a:rPr lang="en-GB" sz="2400" i="1" dirty="0" smtClean="0">
                <a:effectLst>
                  <a:outerShdw blurRad="50800" dist="38100" dir="2700000" algn="tl" rotWithShape="0">
                    <a:prstClr val="black">
                      <a:alpha val="40000"/>
                    </a:prstClr>
                  </a:outerShdw>
                </a:effectLst>
                <a:latin typeface="Arial" charset="0"/>
                <a:ea typeface="Arial" charset="0"/>
                <a:cs typeface="Arial" charset="0"/>
              </a:rPr>
              <a:t> Anniversary Meeting </a:t>
            </a:r>
          </a:p>
          <a:p>
            <a:pPr algn="ctr">
              <a:buFontTx/>
              <a:buNone/>
            </a:pPr>
            <a:endParaRPr lang="en-GB" sz="2400" i="1" dirty="0">
              <a:effectLst>
                <a:outerShdw blurRad="50800" dist="38100" dir="2700000" algn="tl" rotWithShape="0">
                  <a:prstClr val="black">
                    <a:alpha val="40000"/>
                  </a:prstClr>
                </a:outerShdw>
              </a:effectLst>
              <a:latin typeface="Arial" charset="0"/>
              <a:ea typeface="Arial" charset="0"/>
              <a:cs typeface="Arial" charset="0"/>
            </a:endParaRPr>
          </a:p>
          <a:p>
            <a:pPr algn="ctr">
              <a:buFontTx/>
              <a:buNone/>
            </a:pPr>
            <a:r>
              <a:rPr lang="en-GB" sz="2400" i="1" dirty="0">
                <a:effectLst>
                  <a:outerShdw blurRad="50800" dist="38100" dir="2700000" algn="tl" rotWithShape="0">
                    <a:prstClr val="black">
                      <a:alpha val="40000"/>
                    </a:prstClr>
                  </a:outerShdw>
                </a:effectLst>
                <a:latin typeface="Arial" charset="0"/>
                <a:ea typeface="Arial" charset="0"/>
                <a:cs typeface="Arial" charset="0"/>
              </a:rPr>
              <a:t>Andrew J Molyneux</a:t>
            </a:r>
          </a:p>
          <a:p>
            <a:pPr algn="ctr">
              <a:buFontTx/>
              <a:buNone/>
            </a:pPr>
            <a:r>
              <a:rPr lang="en-GB" sz="2400" i="1" dirty="0">
                <a:effectLst>
                  <a:outerShdw blurRad="50800" dist="38100" dir="2700000" algn="tl" rotWithShape="0">
                    <a:prstClr val="black">
                      <a:alpha val="40000"/>
                    </a:prstClr>
                  </a:outerShdw>
                </a:effectLst>
                <a:latin typeface="Arial" charset="0"/>
                <a:ea typeface="Arial" charset="0"/>
                <a:cs typeface="Arial" charset="0"/>
              </a:rPr>
              <a:t>Oxford Neurovascular and Neuroradiology Research Unit,</a:t>
            </a:r>
          </a:p>
          <a:p>
            <a:pPr algn="ctr">
              <a:buFontTx/>
              <a:buNone/>
            </a:pPr>
            <a:r>
              <a:rPr lang="en-GB" sz="2400" i="1" dirty="0">
                <a:effectLst>
                  <a:outerShdw blurRad="50800" dist="38100" dir="2700000" algn="tl" rotWithShape="0">
                    <a:prstClr val="black">
                      <a:alpha val="40000"/>
                    </a:prstClr>
                  </a:outerShdw>
                </a:effectLst>
                <a:latin typeface="Arial" charset="0"/>
                <a:ea typeface="Arial" charset="0"/>
                <a:cs typeface="Arial" charset="0"/>
              </a:rPr>
              <a:t>Nuffield Department of Surgical </a:t>
            </a:r>
            <a:r>
              <a:rPr lang="en-GB" sz="2400" i="1" dirty="0" smtClean="0">
                <a:effectLst>
                  <a:outerShdw blurRad="50800" dist="38100" dir="2700000" algn="tl" rotWithShape="0">
                    <a:prstClr val="black">
                      <a:alpha val="40000"/>
                    </a:prstClr>
                  </a:outerShdw>
                </a:effectLst>
                <a:latin typeface="Arial" charset="0"/>
                <a:ea typeface="Arial" charset="0"/>
                <a:cs typeface="Arial" charset="0"/>
              </a:rPr>
              <a:t>Sciences</a:t>
            </a:r>
          </a:p>
          <a:p>
            <a:pPr algn="ctr"/>
            <a:r>
              <a:rPr lang="en-GB" sz="2400" i="1" dirty="0">
                <a:effectLst>
                  <a:outerShdw blurRad="50800" dist="38100" dir="2700000" algn="tl" rotWithShape="0">
                    <a:prstClr val="black">
                      <a:alpha val="40000"/>
                    </a:prstClr>
                  </a:outerShdw>
                </a:effectLst>
                <a:latin typeface="Arial" charset="0"/>
                <a:ea typeface="Arial" charset="0"/>
                <a:cs typeface="Arial" charset="0"/>
              </a:rPr>
              <a:t>University of Oxford</a:t>
            </a:r>
          </a:p>
          <a:p>
            <a:pPr algn="ctr">
              <a:buFontTx/>
              <a:buNone/>
            </a:pPr>
            <a:r>
              <a:rPr lang="en-GB" sz="2400" i="1" dirty="0" smtClean="0">
                <a:effectLst>
                  <a:outerShdw blurRad="50800" dist="38100" dir="2700000" algn="tl" rotWithShape="0">
                    <a:prstClr val="black">
                      <a:alpha val="40000"/>
                    </a:prstClr>
                  </a:outerShdw>
                </a:effectLst>
                <a:latin typeface="Arial" charset="0"/>
                <a:ea typeface="Arial" charset="0"/>
                <a:cs typeface="Arial" charset="0"/>
              </a:rPr>
              <a:t> </a:t>
            </a:r>
            <a:endParaRPr lang="en-GB" sz="2400" i="1" dirty="0">
              <a:effectLst>
                <a:outerShdw blurRad="50800" dist="38100" dir="2700000" algn="tl" rotWithShape="0">
                  <a:prstClr val="black">
                    <a:alpha val="40000"/>
                  </a:prstClr>
                </a:outerShdw>
              </a:effectLst>
              <a:latin typeface="Arial" charset="0"/>
              <a:ea typeface="Arial" charset="0"/>
              <a:cs typeface="Arial" charset="0"/>
            </a:endParaRPr>
          </a:p>
          <a:p>
            <a:endParaRPr lang="en-US" dirty="0"/>
          </a:p>
        </p:txBody>
      </p:sp>
    </p:spTree>
    <p:extLst>
      <p:ext uri="{BB962C8B-B14F-4D97-AF65-F5344CB8AC3E}">
        <p14:creationId xmlns:p14="http://schemas.microsoft.com/office/powerpoint/2010/main" val="28188878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973160"/>
            <a:ext cx="8715375" cy="5570759"/>
          </a:xfrm>
        </p:spPr>
        <p:txBody>
          <a:bodyPr/>
          <a:lstStyle/>
          <a:p>
            <a:pPr>
              <a:defRPr/>
            </a:pPr>
            <a:r>
              <a:rPr lang="en-GB" sz="2400" dirty="0">
                <a:latin typeface="Garamond" charset="0"/>
                <a:ea typeface="ＭＳ Ｐゴシック" charset="0"/>
                <a:cs typeface="ＭＳ Ｐゴシック" charset="0"/>
              </a:rPr>
              <a:t>Initial supply of balloon devices from </a:t>
            </a:r>
            <a:r>
              <a:rPr lang="en-GB" sz="2400" dirty="0" err="1">
                <a:latin typeface="Garamond" charset="0"/>
                <a:ea typeface="ＭＳ Ｐゴシック" charset="0"/>
                <a:cs typeface="ＭＳ Ｐゴシック" charset="0"/>
              </a:rPr>
              <a:t>Ingenor</a:t>
            </a:r>
            <a:r>
              <a:rPr lang="en-GB" sz="2400" dirty="0">
                <a:latin typeface="Garamond" charset="0"/>
                <a:ea typeface="ＭＳ Ｐゴシック" charset="0"/>
                <a:cs typeface="ＭＳ Ｐゴシック" charset="0"/>
              </a:rPr>
              <a:t>:  </a:t>
            </a:r>
          </a:p>
          <a:p>
            <a:pPr lvl="1">
              <a:defRPr/>
            </a:pPr>
            <a:r>
              <a:rPr lang="en-GB" sz="2200" dirty="0" err="1">
                <a:latin typeface="Garamond" charset="0"/>
                <a:ea typeface="ＭＳ Ｐゴシック" charset="0"/>
                <a:cs typeface="ＭＳ Ｐゴシック" charset="0"/>
              </a:rPr>
              <a:t>Debrun</a:t>
            </a:r>
            <a:r>
              <a:rPr lang="en-GB" sz="2200" dirty="0">
                <a:latin typeface="Garamond" charset="0"/>
                <a:ea typeface="ＭＳ Ｐゴシック" charset="0"/>
                <a:cs typeface="ＭＳ Ｐゴシック" charset="0"/>
              </a:rPr>
              <a:t> detachable balloons: 1976 – 1980’s Latex tied on.  </a:t>
            </a:r>
            <a:endParaRPr lang="en-GB" sz="2200" dirty="0" smtClean="0">
              <a:latin typeface="Garamond" charset="0"/>
              <a:ea typeface="ＭＳ Ｐゴシック" charset="0"/>
              <a:cs typeface="ＭＳ Ｐゴシック" charset="0"/>
            </a:endParaRPr>
          </a:p>
          <a:p>
            <a:pPr lvl="1">
              <a:defRPr/>
            </a:pPr>
            <a:endParaRPr lang="en-GB" sz="2200" dirty="0">
              <a:latin typeface="Garamond" charset="0"/>
              <a:ea typeface="ＭＳ Ｐゴシック" charset="0"/>
              <a:cs typeface="ＭＳ Ｐゴシック" charset="0"/>
            </a:endParaRPr>
          </a:p>
          <a:p>
            <a:pPr>
              <a:defRPr/>
            </a:pPr>
            <a:r>
              <a:rPr lang="en-GB" sz="2400" dirty="0" err="1" smtClean="0">
                <a:latin typeface="Garamond" charset="0"/>
                <a:ea typeface="ＭＳ Ｐゴシック" charset="0"/>
                <a:cs typeface="ＭＳ Ｐゴシック" charset="0"/>
              </a:rPr>
              <a:t>Microcatheters</a:t>
            </a:r>
            <a:r>
              <a:rPr lang="en-GB" sz="2400" dirty="0" smtClean="0">
                <a:latin typeface="Garamond" charset="0"/>
                <a:ea typeface="ＭＳ Ｐゴシック" charset="0"/>
                <a:cs typeface="ＭＳ Ｐゴシック" charset="0"/>
              </a:rPr>
              <a:t> – BALT – </a:t>
            </a:r>
          </a:p>
          <a:p>
            <a:pPr lvl="1">
              <a:defRPr/>
            </a:pPr>
            <a:r>
              <a:rPr lang="en-GB" sz="2200" dirty="0" err="1" smtClean="0">
                <a:latin typeface="Garamond" charset="0"/>
                <a:ea typeface="ＭＳ Ｐゴシック" charset="0"/>
                <a:cs typeface="ＭＳ Ｐゴシック" charset="0"/>
              </a:rPr>
              <a:t>Pursil</a:t>
            </a:r>
            <a:r>
              <a:rPr lang="en-GB" sz="2200" dirty="0" smtClean="0">
                <a:latin typeface="Garamond" charset="0"/>
                <a:ea typeface="ＭＳ Ｐゴシック" charset="0"/>
                <a:cs typeface="ＭＳ Ｐゴシック" charset="0"/>
              </a:rPr>
              <a:t> tubing – for Magic type catheters for glue embolisation. </a:t>
            </a:r>
          </a:p>
          <a:p>
            <a:pPr lvl="1">
              <a:defRPr/>
            </a:pPr>
            <a:r>
              <a:rPr lang="en-GB" sz="2200" dirty="0" smtClean="0">
                <a:latin typeface="Garamond" charset="0"/>
                <a:ea typeface="ＭＳ Ｐゴシック" charset="0"/>
                <a:cs typeface="ＭＳ Ｐゴシック" charset="0"/>
              </a:rPr>
              <a:t>1980 – 1983.</a:t>
            </a:r>
          </a:p>
          <a:p>
            <a:pPr lvl="1">
              <a:defRPr/>
            </a:pPr>
            <a:r>
              <a:rPr lang="en-GB" sz="2200" dirty="0" smtClean="0">
                <a:latin typeface="Garamond" charset="0"/>
                <a:ea typeface="ＭＳ Ｐゴシック" charset="0"/>
                <a:cs typeface="ＭＳ Ｐゴシック" charset="0"/>
              </a:rPr>
              <a:t>Gold valve latex balloons</a:t>
            </a:r>
          </a:p>
          <a:p>
            <a:pPr lvl="1">
              <a:defRPr/>
            </a:pPr>
            <a:endParaRPr lang="en-GB" sz="2200" dirty="0">
              <a:latin typeface="Garamond" charset="0"/>
              <a:ea typeface="ＭＳ Ｐゴシック" charset="0"/>
              <a:cs typeface="ＭＳ Ｐゴシック" charset="0"/>
            </a:endParaRPr>
          </a:p>
          <a:p>
            <a:pPr>
              <a:defRPr/>
            </a:pPr>
            <a:r>
              <a:rPr lang="en-GB" dirty="0" err="1" smtClean="0">
                <a:latin typeface="Garamond" charset="0"/>
                <a:ea typeface="ＭＳ Ｐゴシック" charset="0"/>
                <a:cs typeface="ＭＳ Ｐゴシック" charset="0"/>
              </a:rPr>
              <a:t>Hieshima</a:t>
            </a:r>
            <a:r>
              <a:rPr lang="en-GB" dirty="0" smtClean="0">
                <a:latin typeface="Garamond" charset="0"/>
                <a:ea typeface="ＭＳ Ｐゴシック" charset="0"/>
                <a:cs typeface="ＭＳ Ｐゴシック" charset="0"/>
              </a:rPr>
              <a:t>: </a:t>
            </a:r>
            <a:endParaRPr lang="en-GB" dirty="0">
              <a:latin typeface="Garamond" charset="0"/>
              <a:ea typeface="ＭＳ Ｐゴシック" charset="0"/>
              <a:cs typeface="ＭＳ Ｐゴシック" charset="0"/>
            </a:endParaRPr>
          </a:p>
          <a:p>
            <a:pPr lvl="1">
              <a:defRPr/>
            </a:pPr>
            <a:r>
              <a:rPr lang="en-GB" dirty="0" smtClean="0">
                <a:latin typeface="Garamond" charset="0"/>
                <a:ea typeface="ＭＳ Ｐゴシック" charset="0"/>
                <a:cs typeface="ＭＳ Ｐゴシック" charset="0"/>
              </a:rPr>
              <a:t>Developed by Interventional Therapeutics (Bill &amp; Julie). </a:t>
            </a:r>
          </a:p>
          <a:p>
            <a:pPr lvl="1">
              <a:defRPr/>
            </a:pPr>
            <a:r>
              <a:rPr lang="en-GB" dirty="0" smtClean="0">
                <a:latin typeface="Garamond" charset="0"/>
                <a:ea typeface="ＭＳ Ｐゴシック" charset="0"/>
                <a:cs typeface="ＭＳ Ｐゴシック" charset="0"/>
              </a:rPr>
              <a:t>Silicone detachable balloons filled with polymer – HEMA.  </a:t>
            </a:r>
          </a:p>
          <a:p>
            <a:pPr lvl="1">
              <a:defRPr/>
            </a:pPr>
            <a:r>
              <a:rPr lang="en-GB" dirty="0" smtClean="0">
                <a:latin typeface="Garamond" charset="0"/>
                <a:ea typeface="ＭＳ Ｐゴシック" charset="0"/>
                <a:cs typeface="ＭＳ Ｐゴシック" charset="0"/>
              </a:rPr>
              <a:t>Treated a small number of aneurysms with DSB. Risk of aneurysm rupture ! acute and delayed </a:t>
            </a:r>
          </a:p>
          <a:p>
            <a:pPr lvl="1">
              <a:defRPr/>
            </a:pPr>
            <a:endParaRPr lang="en-GB" sz="2200" dirty="0" smtClean="0">
              <a:latin typeface="Garamond" charset="0"/>
              <a:ea typeface="ＭＳ Ｐゴシック" charset="0"/>
              <a:cs typeface="ＭＳ Ｐゴシック" charset="0"/>
            </a:endParaRPr>
          </a:p>
          <a:p>
            <a:pPr>
              <a:buFont typeface="Wingdings" charset="0"/>
              <a:buNone/>
              <a:defRPr/>
            </a:pPr>
            <a:endParaRPr lang="en-GB" dirty="0">
              <a:latin typeface="Garamond" charset="0"/>
              <a:ea typeface="ＭＳ Ｐゴシック" charset="0"/>
              <a:cs typeface="ＭＳ Ｐゴシック" charset="0"/>
            </a:endParaRPr>
          </a:p>
          <a:p>
            <a:pPr>
              <a:defRPr/>
            </a:pPr>
            <a:endParaRPr lang="en-GB" dirty="0">
              <a:latin typeface="Garamond" charset="0"/>
              <a:ea typeface="ＭＳ Ｐゴシック" charset="0"/>
              <a:cs typeface="ＭＳ Ｐゴシック" charset="0"/>
            </a:endParaRPr>
          </a:p>
        </p:txBody>
      </p:sp>
    </p:spTree>
    <p:extLst>
      <p:ext uri="{BB962C8B-B14F-4D97-AF65-F5344CB8AC3E}">
        <p14:creationId xmlns:p14="http://schemas.microsoft.com/office/powerpoint/2010/main" val="2201274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ctrTitle" sz="quarter"/>
          </p:nvPr>
        </p:nvSpPr>
        <p:spPr>
          <a:xfrm>
            <a:off x="179388" y="0"/>
            <a:ext cx="8964612" cy="900113"/>
          </a:xfrm>
        </p:spPr>
        <p:txBody>
          <a:bodyPr>
            <a:normAutofit fontScale="90000"/>
          </a:bodyPr>
          <a:lstStyle/>
          <a:p>
            <a:pPr algn="ctr" eaLnBrk="1" hangingPunct="1">
              <a:defRPr/>
            </a:pPr>
            <a:r>
              <a:rPr lang="en-GB" sz="3600" dirty="0">
                <a:latin typeface="Garamond" charset="0"/>
                <a:ea typeface="ＭＳ Ｐゴシック" charset="0"/>
                <a:cs typeface="ＭＳ Ｐゴシック" charset="0"/>
              </a:rPr>
              <a:t>Treating Carotid cavernous fistula with </a:t>
            </a:r>
            <a:br>
              <a:rPr lang="en-GB" sz="3600" dirty="0">
                <a:latin typeface="Garamond" charset="0"/>
                <a:ea typeface="ＭＳ Ｐゴシック" charset="0"/>
                <a:cs typeface="ＭＳ Ｐゴシック" charset="0"/>
              </a:rPr>
            </a:br>
            <a:r>
              <a:rPr lang="en-GB" sz="3600" dirty="0">
                <a:latin typeface="Garamond" charset="0"/>
                <a:ea typeface="ＭＳ Ｐゴシック" charset="0"/>
                <a:cs typeface="ＭＳ Ｐゴシック" charset="0"/>
              </a:rPr>
              <a:t>Latex detachable balloons</a:t>
            </a:r>
          </a:p>
        </p:txBody>
      </p:sp>
      <p:sp>
        <p:nvSpPr>
          <p:cNvPr id="376835" name="Rectangle 3"/>
          <p:cNvSpPr>
            <a:spLocks noGrp="1" noChangeArrowheads="1"/>
          </p:cNvSpPr>
          <p:nvPr>
            <p:ph type="subTitle" sz="quarter" idx="1"/>
          </p:nvPr>
        </p:nvSpPr>
        <p:spPr>
          <a:xfrm>
            <a:off x="611189" y="1071563"/>
            <a:ext cx="7707312" cy="5302250"/>
          </a:xfrm>
        </p:spPr>
        <p:txBody>
          <a:bodyPr/>
          <a:lstStyle/>
          <a:p>
            <a:pPr algn="l" eaLnBrk="1" hangingPunct="1">
              <a:buFont typeface="Wingdings" charset="0"/>
              <a:buChar char="n"/>
              <a:defRPr/>
            </a:pPr>
            <a:r>
              <a:rPr lang="en-GB" sz="2800" dirty="0">
                <a:latin typeface="Garamond" charset="0"/>
                <a:ea typeface="ＭＳ Ｐゴシック" charset="0"/>
                <a:cs typeface="ＭＳ Ｐゴシック" charset="0"/>
              </a:rPr>
              <a:t> TE born 1944</a:t>
            </a:r>
          </a:p>
          <a:p>
            <a:pPr algn="l" eaLnBrk="1" hangingPunct="1">
              <a:buFont typeface="Wingdings" charset="0"/>
              <a:buChar char="n"/>
              <a:defRPr/>
            </a:pPr>
            <a:r>
              <a:rPr lang="en-GB" sz="2800" dirty="0">
                <a:latin typeface="Garamond" charset="0"/>
                <a:ea typeface="ＭＳ Ｐゴシック" charset="0"/>
                <a:cs typeface="ＭＳ Ｐゴシック" charset="0"/>
              </a:rPr>
              <a:t>Presented in 1962 at age </a:t>
            </a:r>
            <a:r>
              <a:rPr lang="en-GB" sz="2800" dirty="0" smtClean="0">
                <a:latin typeface="Garamond" charset="0"/>
                <a:ea typeface="ＭＳ Ｐゴシック" charset="0"/>
                <a:cs typeface="ＭＳ Ｐゴシック" charset="0"/>
              </a:rPr>
              <a:t>18 </a:t>
            </a:r>
            <a:r>
              <a:rPr lang="en-GB" sz="2800" dirty="0">
                <a:latin typeface="Garamond" charset="0"/>
                <a:ea typeface="ＭＳ Ｐゴシック" charset="0"/>
                <a:cs typeface="ＭＳ Ｐゴシック" charset="0"/>
              </a:rPr>
              <a:t>fell from his motor scooter and sustained a skull base fracture and traumatic CCF.</a:t>
            </a:r>
          </a:p>
          <a:p>
            <a:pPr algn="l" eaLnBrk="1" hangingPunct="1">
              <a:buFont typeface="Wingdings" charset="0"/>
              <a:buChar char="n"/>
              <a:defRPr/>
            </a:pPr>
            <a:r>
              <a:rPr lang="en-GB" sz="2800" dirty="0">
                <a:latin typeface="Garamond" charset="0"/>
                <a:ea typeface="ＭＳ Ｐゴシック" charset="0"/>
                <a:cs typeface="ＭＳ Ｐゴシック" charset="0"/>
              </a:rPr>
              <a:t> 1962 – 1972 </a:t>
            </a:r>
          </a:p>
          <a:p>
            <a:pPr algn="l" eaLnBrk="1" hangingPunct="1">
              <a:buFont typeface="Wingdings" charset="0"/>
              <a:buChar char="n"/>
              <a:defRPr/>
            </a:pPr>
            <a:r>
              <a:rPr lang="en-GB" sz="2800" dirty="0">
                <a:latin typeface="Garamond" charset="0"/>
                <a:ea typeface="ＭＳ Ｐゴシック" charset="0"/>
                <a:cs typeface="ＭＳ Ｐゴシック" charset="0"/>
              </a:rPr>
              <a:t>Common Carotid </a:t>
            </a:r>
            <a:r>
              <a:rPr lang="en-GB" sz="2800" dirty="0" smtClean="0">
                <a:latin typeface="Garamond" charset="0"/>
                <a:ea typeface="ＭＳ Ｐゴシック" charset="0"/>
                <a:cs typeface="ＭＳ Ｐゴシック" charset="0"/>
              </a:rPr>
              <a:t>ligation</a:t>
            </a:r>
          </a:p>
          <a:p>
            <a:pPr lvl="1" algn="l" eaLnBrk="1" hangingPunct="1">
              <a:buFont typeface="Wingdings" charset="0"/>
              <a:buChar char="n"/>
              <a:defRPr/>
            </a:pPr>
            <a:r>
              <a:rPr lang="en-GB" sz="2200" dirty="0" smtClean="0">
                <a:latin typeface="Garamond" charset="0"/>
                <a:ea typeface="ＭＳ Ｐゴシック" charset="0"/>
              </a:rPr>
              <a:t>Internal </a:t>
            </a:r>
            <a:r>
              <a:rPr lang="en-GB" sz="2200" dirty="0">
                <a:latin typeface="Garamond" charset="0"/>
                <a:ea typeface="ＭＳ Ｐゴシック" charset="0"/>
              </a:rPr>
              <a:t>Carotid </a:t>
            </a:r>
            <a:r>
              <a:rPr lang="en-GB" sz="2200" dirty="0" smtClean="0">
                <a:latin typeface="Garamond" charset="0"/>
                <a:ea typeface="ＭＳ Ｐゴシック" charset="0"/>
              </a:rPr>
              <a:t>Ligation	</a:t>
            </a:r>
          </a:p>
          <a:p>
            <a:pPr lvl="1" algn="l" eaLnBrk="1" hangingPunct="1">
              <a:buFont typeface="Wingdings" charset="0"/>
              <a:buChar char="n"/>
              <a:defRPr/>
            </a:pPr>
            <a:r>
              <a:rPr lang="en-GB" sz="2400" dirty="0" smtClean="0">
                <a:latin typeface="Garamond" charset="0"/>
                <a:ea typeface="ＭＳ Ｐゴシック" charset="0"/>
              </a:rPr>
              <a:t>Craniotomy </a:t>
            </a:r>
            <a:r>
              <a:rPr lang="en-GB" sz="2400" dirty="0">
                <a:latin typeface="Garamond" charset="0"/>
                <a:ea typeface="ＭＳ Ｐゴシック" charset="0"/>
              </a:rPr>
              <a:t>and Intracranial ICA ligation</a:t>
            </a:r>
          </a:p>
          <a:p>
            <a:pPr algn="l" eaLnBrk="1" hangingPunct="1">
              <a:buFont typeface="Wingdings" charset="0"/>
              <a:buChar char="n"/>
              <a:defRPr/>
            </a:pPr>
            <a:r>
              <a:rPr lang="en-GB" sz="2800" dirty="0">
                <a:latin typeface="Garamond" charset="0"/>
                <a:ea typeface="ＭＳ Ｐゴシック" charset="0"/>
                <a:cs typeface="ＭＳ Ｐゴシック" charset="0"/>
              </a:rPr>
              <a:t> Represented 1982</a:t>
            </a:r>
          </a:p>
          <a:p>
            <a:pPr algn="l" eaLnBrk="1" hangingPunct="1">
              <a:buFont typeface="Wingdings" charset="0"/>
              <a:buChar char="n"/>
              <a:defRPr/>
            </a:pPr>
            <a:endParaRPr lang="en-GB" sz="2800" dirty="0">
              <a:latin typeface="Garamond" charset="0"/>
              <a:ea typeface="ＭＳ Ｐゴシック" charset="0"/>
              <a:cs typeface="ＭＳ Ｐゴシック" charset="0"/>
            </a:endParaRPr>
          </a:p>
          <a:p>
            <a:pPr marL="457200" lvl="1" indent="0" eaLnBrk="1" hangingPunct="1">
              <a:buFont typeface="Wingdings" charset="0"/>
              <a:buNone/>
              <a:defRPr/>
            </a:pPr>
            <a:endParaRPr lang="en-GB" sz="2400" dirty="0">
              <a:latin typeface="Garamond" charset="0"/>
              <a:ea typeface="ＭＳ Ｐゴシック" charset="0"/>
            </a:endParaRPr>
          </a:p>
          <a:p>
            <a:pPr algn="l" eaLnBrk="1" hangingPunct="1">
              <a:buFont typeface="Wingdings" charset="0"/>
              <a:buChar char="n"/>
              <a:defRPr/>
            </a:pPr>
            <a:endParaRPr lang="en-GB" sz="2800" dirty="0">
              <a:latin typeface="Garamond" charset="0"/>
              <a:ea typeface="ＭＳ Ｐゴシック" charset="0"/>
              <a:cs typeface="ＭＳ Ｐゴシック" charset="0"/>
            </a:endParaRPr>
          </a:p>
        </p:txBody>
      </p:sp>
    </p:spTree>
    <p:extLst>
      <p:ext uri="{BB962C8B-B14F-4D97-AF65-F5344CB8AC3E}">
        <p14:creationId xmlns:p14="http://schemas.microsoft.com/office/powerpoint/2010/main" val="9677252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rrowheads="1"/>
          </p:cNvSpPr>
          <p:nvPr>
            <p:ph type="title"/>
          </p:nvPr>
        </p:nvSpPr>
        <p:spPr>
          <a:xfrm>
            <a:off x="457200" y="21463"/>
            <a:ext cx="8229600" cy="1143000"/>
          </a:xfrm>
        </p:spPr>
        <p:txBody>
          <a:bodyPr/>
          <a:lstStyle/>
          <a:p>
            <a:pPr algn="ctr" eaLnBrk="1" hangingPunct="1">
              <a:defRPr/>
            </a:pPr>
            <a:r>
              <a:rPr lang="en-GB" sz="3600" dirty="0">
                <a:latin typeface="Garamond" charset="0"/>
                <a:ea typeface="ＭＳ Ｐゴシック" charset="0"/>
                <a:cs typeface="ＭＳ Ｐゴシック" charset="0"/>
              </a:rPr>
              <a:t>TE at presentation in 1982</a:t>
            </a:r>
          </a:p>
        </p:txBody>
      </p:sp>
      <p:pic>
        <p:nvPicPr>
          <p:cNvPr id="94210" name="Picture 3" descr="Villa on the Cap 034"/>
          <p:cNvPicPr>
            <a:picLocks noGrp="1" noChangeAspect="1" noChangeArrowheads="1"/>
          </p:cNvPicPr>
          <p:nvPr>
            <p:ph sz="half" idx="1"/>
          </p:nvPr>
        </p:nvPicPr>
        <p:blipFill rotWithShape="1">
          <a:blip r:embed="rId2" cstate="email">
            <a:lum bright="6000"/>
            <a:extLst>
              <a:ext uri="{28A0092B-C50C-407E-A947-70E740481C1C}">
                <a14:useLocalDpi xmlns:a14="http://schemas.microsoft.com/office/drawing/2010/main"/>
              </a:ext>
            </a:extLst>
          </a:blip>
          <a:srcRect/>
          <a:stretch/>
        </p:blipFill>
        <p:spPr>
          <a:xfrm>
            <a:off x="457200" y="1349375"/>
            <a:ext cx="4310063" cy="4600575"/>
          </a:xfrm>
        </p:spPr>
      </p:pic>
      <p:pic>
        <p:nvPicPr>
          <p:cNvPr id="94211" name="Picture 4" descr="Villa on the Cap 036"/>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968875" y="1349375"/>
            <a:ext cx="4040188" cy="4708525"/>
          </a:xfrm>
        </p:spPr>
      </p:pic>
    </p:spTree>
    <p:extLst>
      <p:ext uri="{BB962C8B-B14F-4D97-AF65-F5344CB8AC3E}">
        <p14:creationId xmlns:p14="http://schemas.microsoft.com/office/powerpoint/2010/main" val="24014952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rrowheads="1"/>
          </p:cNvSpPr>
          <p:nvPr>
            <p:ph type="title" sz="quarter"/>
          </p:nvPr>
        </p:nvSpPr>
        <p:spPr>
          <a:xfrm>
            <a:off x="250825" y="188913"/>
            <a:ext cx="8464550" cy="929352"/>
          </a:xfrm>
        </p:spPr>
        <p:txBody>
          <a:bodyPr/>
          <a:lstStyle/>
          <a:p>
            <a:pPr algn="ctr" eaLnBrk="1" hangingPunct="1">
              <a:defRPr/>
            </a:pPr>
            <a:r>
              <a:rPr lang="en-GB" dirty="0">
                <a:latin typeface="Garamond" charset="0"/>
                <a:ea typeface="ＭＳ Ｐゴシック" charset="0"/>
                <a:cs typeface="ＭＳ Ｐゴシック" charset="0"/>
              </a:rPr>
              <a:t>Vertebral </a:t>
            </a:r>
            <a:r>
              <a:rPr lang="en-GB" dirty="0" err="1">
                <a:latin typeface="Garamond" charset="0"/>
                <a:ea typeface="ＭＳ Ｐゴシック" charset="0"/>
                <a:cs typeface="ＭＳ Ｐゴシック" charset="0"/>
              </a:rPr>
              <a:t>angio</a:t>
            </a:r>
            <a:r>
              <a:rPr lang="en-GB" dirty="0">
                <a:latin typeface="Garamond" charset="0"/>
                <a:ea typeface="ＭＳ Ｐゴシック" charset="0"/>
                <a:cs typeface="ＭＳ Ｐゴシック" charset="0"/>
              </a:rPr>
              <a:t> 1982</a:t>
            </a:r>
          </a:p>
        </p:txBody>
      </p:sp>
      <p:pic>
        <p:nvPicPr>
          <p:cNvPr id="95234" name="Picture 3" descr="Villa on the Cap 037"/>
          <p:cNvPicPr>
            <a:picLocks noGrp="1" noChangeAspect="1" noChangeArrowheads="1"/>
          </p:cNvPicPr>
          <p:nvPr>
            <p:ph sz="quarter" idx="1"/>
          </p:nvPr>
        </p:nvPicPr>
        <p:blipFill>
          <a:blip r:embed="rId2" cstate="email">
            <a:lum bright="6000"/>
            <a:extLst>
              <a:ext uri="{28A0092B-C50C-407E-A947-70E740481C1C}">
                <a14:useLocalDpi xmlns:a14="http://schemas.microsoft.com/office/drawing/2010/main"/>
              </a:ext>
            </a:extLst>
          </a:blip>
          <a:srcRect/>
          <a:stretch>
            <a:fillRect/>
          </a:stretch>
        </p:blipFill>
        <p:spPr>
          <a:xfrm>
            <a:off x="571500" y="1285875"/>
            <a:ext cx="3640138" cy="5357813"/>
          </a:xfrm>
        </p:spPr>
      </p:pic>
      <p:pic>
        <p:nvPicPr>
          <p:cNvPr id="95235" name="Picture 4" descr="Villa on the Cap 035"/>
          <p:cNvPicPr>
            <a:picLocks noGrp="1" noChangeAspect="1" noChangeArrowheads="1"/>
          </p:cNvPicPr>
          <p:nvPr>
            <p:ph sz="quarter" idx="2"/>
          </p:nvPr>
        </p:nvPicPr>
        <p:blipFill>
          <a:blip r:embed="rId3" cstate="email">
            <a:lum bright="6000"/>
            <a:extLst>
              <a:ext uri="{28A0092B-C50C-407E-A947-70E740481C1C}">
                <a14:useLocalDpi xmlns:a14="http://schemas.microsoft.com/office/drawing/2010/main"/>
              </a:ext>
            </a:extLst>
          </a:blip>
          <a:srcRect/>
          <a:stretch>
            <a:fillRect/>
          </a:stretch>
        </p:blipFill>
        <p:spPr>
          <a:xfrm>
            <a:off x="4929188" y="1285875"/>
            <a:ext cx="3786187" cy="5572125"/>
          </a:xfrm>
        </p:spPr>
      </p:pic>
    </p:spTree>
    <p:extLst>
      <p:ext uri="{BB962C8B-B14F-4D97-AF65-F5344CB8AC3E}">
        <p14:creationId xmlns:p14="http://schemas.microsoft.com/office/powerpoint/2010/main" val="34405664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rrowheads="1"/>
          </p:cNvSpPr>
          <p:nvPr>
            <p:ph type="title" sz="quarter"/>
          </p:nvPr>
        </p:nvSpPr>
        <p:spPr>
          <a:xfrm>
            <a:off x="0" y="0"/>
            <a:ext cx="8820150" cy="981075"/>
          </a:xfrm>
        </p:spPr>
        <p:txBody>
          <a:bodyPr/>
          <a:lstStyle/>
          <a:p>
            <a:pPr algn="ctr" eaLnBrk="1" hangingPunct="1">
              <a:defRPr/>
            </a:pPr>
            <a:r>
              <a:rPr lang="en-GB" sz="3200" dirty="0">
                <a:latin typeface="Garamond" charset="0"/>
                <a:ea typeface="ＭＳ Ｐゴシック" charset="0"/>
                <a:cs typeface="ＭＳ Ｐゴシック" charset="0"/>
              </a:rPr>
              <a:t>Operative placement of Left ICA sheath</a:t>
            </a:r>
          </a:p>
        </p:txBody>
      </p:sp>
      <p:pic>
        <p:nvPicPr>
          <p:cNvPr id="96258" name="Picture 4" descr="Villa on the Cap 043"/>
          <p:cNvPicPr>
            <a:picLocks noGrp="1" noChangeAspect="1" noChangeArrowheads="1"/>
          </p:cNvPicPr>
          <p:nvPr>
            <p:ph sz="quarter" idx="1"/>
          </p:nvPr>
        </p:nvPicPr>
        <p:blipFill rotWithShape="1">
          <a:blip r:embed="rId2" cstate="email">
            <a:extLst>
              <a:ext uri="{28A0092B-C50C-407E-A947-70E740481C1C}">
                <a14:useLocalDpi xmlns:a14="http://schemas.microsoft.com/office/drawing/2010/main"/>
              </a:ext>
            </a:extLst>
          </a:blip>
          <a:srcRect/>
          <a:stretch/>
        </p:blipFill>
        <p:spPr>
          <a:xfrm>
            <a:off x="317501" y="1143000"/>
            <a:ext cx="4841875" cy="5286375"/>
          </a:xfrm>
        </p:spPr>
      </p:pic>
      <p:pic>
        <p:nvPicPr>
          <p:cNvPr id="96259" name="Picture 3" descr="Villa on the Cap 033"/>
          <p:cNvPicPr>
            <a:picLocks noGrp="1" noChangeAspect="1" noChangeArrowheads="1"/>
          </p:cNvPicPr>
          <p:nvPr>
            <p:ph sz="quarter" idx="2"/>
          </p:nvPr>
        </p:nvPicPr>
        <p:blipFill rotWithShape="1">
          <a:blip r:embed="rId3" cstate="email">
            <a:extLst>
              <a:ext uri="{28A0092B-C50C-407E-A947-70E740481C1C}">
                <a14:useLocalDpi xmlns:a14="http://schemas.microsoft.com/office/drawing/2010/main"/>
              </a:ext>
            </a:extLst>
          </a:blip>
          <a:srcRect/>
          <a:stretch/>
        </p:blipFill>
        <p:spPr>
          <a:xfrm>
            <a:off x="5159375" y="1158875"/>
            <a:ext cx="3373437" cy="5294313"/>
          </a:xfrm>
        </p:spPr>
      </p:pic>
    </p:spTree>
    <p:extLst>
      <p:ext uri="{BB962C8B-B14F-4D97-AF65-F5344CB8AC3E}">
        <p14:creationId xmlns:p14="http://schemas.microsoft.com/office/powerpoint/2010/main" val="22899084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rrowheads="1"/>
          </p:cNvSpPr>
          <p:nvPr>
            <p:ph type="title" sz="quarter"/>
          </p:nvPr>
        </p:nvSpPr>
        <p:spPr>
          <a:xfrm>
            <a:off x="0" y="-571500"/>
            <a:ext cx="9144000" cy="1143000"/>
          </a:xfrm>
        </p:spPr>
        <p:txBody>
          <a:bodyPr/>
          <a:lstStyle/>
          <a:p>
            <a:pPr algn="ctr" eaLnBrk="1" hangingPunct="1">
              <a:defRPr/>
            </a:pPr>
            <a:r>
              <a:rPr lang="en-GB" sz="2800" dirty="0">
                <a:latin typeface="Garamond" charset="0"/>
                <a:ea typeface="ＭＳ Ｐゴシック" charset="0"/>
                <a:cs typeface="ＭＳ Ｐゴシック" charset="0"/>
              </a:rPr>
              <a:t>Post treatment with </a:t>
            </a:r>
            <a:r>
              <a:rPr lang="en-GB" sz="2800" dirty="0" err="1">
                <a:latin typeface="Garamond" charset="0"/>
                <a:ea typeface="ＭＳ Ｐゴシック" charset="0"/>
                <a:cs typeface="ＭＳ Ｐゴシック" charset="0"/>
              </a:rPr>
              <a:t>Debrun</a:t>
            </a:r>
            <a:r>
              <a:rPr lang="en-GB" sz="2800" dirty="0">
                <a:latin typeface="Garamond" charset="0"/>
                <a:ea typeface="ＭＳ Ｐゴシック" charset="0"/>
                <a:cs typeface="ＭＳ Ｐゴシック" charset="0"/>
              </a:rPr>
              <a:t> latex balloons &amp; IBCA</a:t>
            </a:r>
          </a:p>
        </p:txBody>
      </p:sp>
      <p:pic>
        <p:nvPicPr>
          <p:cNvPr id="97282" name="Picture 3" descr="Villa on the Cap 039"/>
          <p:cNvPicPr>
            <a:picLocks noGrp="1" noChangeAspect="1" noChangeArrowheads="1"/>
          </p:cNvPicPr>
          <p:nvPr>
            <p:ph sz="quarter" idx="1"/>
          </p:nvPr>
        </p:nvPicPr>
        <p:blipFill rotWithShape="1">
          <a:blip r:embed="rId2" cstate="email">
            <a:extLst>
              <a:ext uri="{28A0092B-C50C-407E-A947-70E740481C1C}">
                <a14:useLocalDpi xmlns:a14="http://schemas.microsoft.com/office/drawing/2010/main"/>
              </a:ext>
            </a:extLst>
          </a:blip>
          <a:srcRect/>
          <a:stretch/>
        </p:blipFill>
        <p:spPr>
          <a:xfrm>
            <a:off x="215900" y="757238"/>
            <a:ext cx="4356100" cy="2744787"/>
          </a:xfrm>
        </p:spPr>
      </p:pic>
      <p:pic>
        <p:nvPicPr>
          <p:cNvPr id="97283" name="Picture 4" descr="Villa on the Cap 016"/>
          <p:cNvPicPr>
            <a:picLocks noGrp="1" noChangeAspect="1" noChangeArrowheads="1"/>
          </p:cNvPicPr>
          <p:nvPr>
            <p:ph sz="quarter" idx="2"/>
          </p:nvPr>
        </p:nvPicPr>
        <p:blipFill rotWithShape="1">
          <a:blip r:embed="rId3" cstate="email">
            <a:extLst>
              <a:ext uri="{28A0092B-C50C-407E-A947-70E740481C1C}">
                <a14:useLocalDpi xmlns:a14="http://schemas.microsoft.com/office/drawing/2010/main"/>
              </a:ext>
            </a:extLst>
          </a:blip>
          <a:srcRect/>
          <a:stretch/>
        </p:blipFill>
        <p:spPr>
          <a:xfrm>
            <a:off x="5048250" y="757238"/>
            <a:ext cx="3763963" cy="2665412"/>
          </a:xfrm>
        </p:spPr>
      </p:pic>
      <p:pic>
        <p:nvPicPr>
          <p:cNvPr id="97284" name="Picture 6" descr="Villa on the Cap 025"/>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968375" y="3614738"/>
            <a:ext cx="3540125" cy="3106728"/>
          </a:xfrm>
        </p:spPr>
      </p:pic>
      <p:pic>
        <p:nvPicPr>
          <p:cNvPr id="97285" name="Picture 5" descr="Villa on the Cap 044"/>
          <p:cNvPicPr>
            <a:picLocks noGrp="1" noChangeAspect="1" noChangeArrowheads="1"/>
          </p:cNvPicPr>
          <p:nvPr>
            <p:ph sz="quarter" idx="4"/>
          </p:nvPr>
        </p:nvPicPr>
        <p:blipFill>
          <a:blip r:embed="rId5" cstate="email">
            <a:extLst>
              <a:ext uri="{28A0092B-C50C-407E-A947-70E740481C1C}">
                <a14:useLocalDpi xmlns:a14="http://schemas.microsoft.com/office/drawing/2010/main"/>
              </a:ext>
            </a:extLst>
          </a:blip>
          <a:srcRect/>
          <a:stretch>
            <a:fillRect/>
          </a:stretch>
        </p:blipFill>
        <p:spPr>
          <a:xfrm>
            <a:off x="5389563" y="3614738"/>
            <a:ext cx="2786062" cy="3243262"/>
          </a:xfrm>
        </p:spPr>
      </p:pic>
    </p:spTree>
    <p:extLst>
      <p:ext uri="{BB962C8B-B14F-4D97-AF65-F5344CB8AC3E}">
        <p14:creationId xmlns:p14="http://schemas.microsoft.com/office/powerpoint/2010/main" val="27967312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rrowheads="1"/>
          </p:cNvSpPr>
          <p:nvPr>
            <p:ph type="title"/>
          </p:nvPr>
        </p:nvSpPr>
        <p:spPr>
          <a:xfrm>
            <a:off x="428625" y="-357188"/>
            <a:ext cx="8229600" cy="1143001"/>
          </a:xfrm>
        </p:spPr>
        <p:txBody>
          <a:bodyPr/>
          <a:lstStyle/>
          <a:p>
            <a:pPr eaLnBrk="1" hangingPunct="1">
              <a:defRPr/>
            </a:pPr>
            <a:r>
              <a:rPr lang="en-GB" sz="2800">
                <a:latin typeface="Garamond" charset="0"/>
                <a:ea typeface="ＭＳ Ｐゴシック" charset="0"/>
                <a:cs typeface="ＭＳ Ｐゴシック" charset="0"/>
              </a:rPr>
              <a:t>7 Days post op</a:t>
            </a:r>
          </a:p>
        </p:txBody>
      </p:sp>
      <p:pic>
        <p:nvPicPr>
          <p:cNvPr id="98306" name="Picture 3" descr="Villa on the Cap 006"/>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0" y="428625"/>
            <a:ext cx="4922838" cy="4357688"/>
          </a:xfrm>
        </p:spPr>
      </p:pic>
      <p:pic>
        <p:nvPicPr>
          <p:cNvPr id="98307" name="Picture 4" descr="Villa on the Cap 029"/>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052888" y="2286000"/>
            <a:ext cx="5091112" cy="4572000"/>
          </a:xfrm>
        </p:spPr>
      </p:pic>
    </p:spTree>
    <p:extLst>
      <p:ext uri="{BB962C8B-B14F-4D97-AF65-F5344CB8AC3E}">
        <p14:creationId xmlns:p14="http://schemas.microsoft.com/office/powerpoint/2010/main" val="5657570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rrowheads="1"/>
          </p:cNvSpPr>
          <p:nvPr>
            <p:ph type="title"/>
          </p:nvPr>
        </p:nvSpPr>
        <p:spPr>
          <a:xfrm>
            <a:off x="599697" y="-321183"/>
            <a:ext cx="8229600" cy="1143000"/>
          </a:xfrm>
        </p:spPr>
        <p:txBody>
          <a:bodyPr/>
          <a:lstStyle/>
          <a:p>
            <a:pPr algn="ctr" eaLnBrk="1" hangingPunct="1">
              <a:defRPr/>
            </a:pPr>
            <a:r>
              <a:rPr lang="en-GB" sz="3600" b="1" dirty="0">
                <a:latin typeface="Garamond" charset="0"/>
                <a:ea typeface="ＭＳ Ｐゴシック" charset="0"/>
                <a:cs typeface="ＭＳ Ｐゴシック" charset="0"/>
              </a:rPr>
              <a:t>1 year follow up</a:t>
            </a:r>
          </a:p>
        </p:txBody>
      </p:sp>
      <p:pic>
        <p:nvPicPr>
          <p:cNvPr id="99330" name="Picture 3" descr="Villa on the Cap 030"/>
          <p:cNvPicPr>
            <a:picLocks noGrp="1" noChangeAspect="1" noChangeArrowheads="1"/>
          </p:cNvPicPr>
          <p:nvPr>
            <p:ph sz="half" idx="1"/>
          </p:nvPr>
        </p:nvPicPr>
        <p:blipFill>
          <a:blip r:embed="rId2" cstate="email">
            <a:lum bright="6000"/>
            <a:extLst>
              <a:ext uri="{28A0092B-C50C-407E-A947-70E740481C1C}">
                <a14:useLocalDpi xmlns:a14="http://schemas.microsoft.com/office/drawing/2010/main"/>
              </a:ext>
            </a:extLst>
          </a:blip>
          <a:srcRect/>
          <a:stretch>
            <a:fillRect/>
          </a:stretch>
        </p:blipFill>
        <p:spPr>
          <a:xfrm>
            <a:off x="0" y="1000125"/>
            <a:ext cx="5222875" cy="5519738"/>
          </a:xfrm>
        </p:spPr>
      </p:pic>
      <p:pic>
        <p:nvPicPr>
          <p:cNvPr id="99331" name="Picture 4" descr="Villa on the Cap 03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000625" y="1785938"/>
            <a:ext cx="4143375" cy="3536950"/>
          </a:xfrm>
        </p:spPr>
      </p:pic>
    </p:spTree>
    <p:extLst>
      <p:ext uri="{BB962C8B-B14F-4D97-AF65-F5344CB8AC3E}">
        <p14:creationId xmlns:p14="http://schemas.microsoft.com/office/powerpoint/2010/main" val="4082049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rrowheads="1"/>
          </p:cNvSpPr>
          <p:nvPr>
            <p:ph type="title"/>
          </p:nvPr>
        </p:nvSpPr>
        <p:spPr>
          <a:xfrm>
            <a:off x="395288" y="-293688"/>
            <a:ext cx="8229600" cy="1143000"/>
          </a:xfrm>
        </p:spPr>
        <p:txBody>
          <a:bodyPr/>
          <a:lstStyle/>
          <a:p>
            <a:pPr algn="ctr" eaLnBrk="1" hangingPunct="1">
              <a:defRPr/>
            </a:pPr>
            <a:r>
              <a:rPr lang="en-GB" sz="3200" dirty="0">
                <a:latin typeface="Garamond" charset="0"/>
                <a:ea typeface="ＭＳ Ｐゴシック" charset="0"/>
                <a:cs typeface="ＭＳ Ｐゴシック" charset="0"/>
              </a:rPr>
              <a:t>Plain Film 7 Latex balloons 1999</a:t>
            </a:r>
          </a:p>
        </p:txBody>
      </p:sp>
      <p:pic>
        <p:nvPicPr>
          <p:cNvPr id="100354" name="Picture 3" descr="Dural fistulas rb mt 001"/>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61963" y="931863"/>
            <a:ext cx="7777163" cy="5834063"/>
          </a:xfrm>
        </p:spPr>
      </p:pic>
    </p:spTree>
    <p:extLst>
      <p:ext uri="{BB962C8B-B14F-4D97-AF65-F5344CB8AC3E}">
        <p14:creationId xmlns:p14="http://schemas.microsoft.com/office/powerpoint/2010/main" val="11171131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rrowheads="1"/>
          </p:cNvSpPr>
          <p:nvPr>
            <p:ph type="title"/>
          </p:nvPr>
        </p:nvSpPr>
        <p:spPr>
          <a:xfrm>
            <a:off x="385763" y="55563"/>
            <a:ext cx="8229600" cy="766763"/>
          </a:xfrm>
        </p:spPr>
        <p:txBody>
          <a:bodyPr/>
          <a:lstStyle/>
          <a:p>
            <a:pPr algn="ctr" eaLnBrk="1" hangingPunct="1">
              <a:defRPr/>
            </a:pPr>
            <a:r>
              <a:rPr lang="en-GB" sz="3200" dirty="0">
                <a:latin typeface="Garamond" charset="0"/>
                <a:ea typeface="ＭＳ Ｐゴシック" charset="0"/>
                <a:cs typeface="ＭＳ Ｐゴシック" charset="0"/>
              </a:rPr>
              <a:t>Represented 1999</a:t>
            </a:r>
          </a:p>
        </p:txBody>
      </p:sp>
      <p:pic>
        <p:nvPicPr>
          <p:cNvPr id="101378" name="Picture 4" descr="Dural fistulas rb mt 007"/>
          <p:cNvPicPr>
            <a:picLocks noGrp="1" noChangeAspect="1" noChangeArrowheads="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a:xfrm>
            <a:off x="142875" y="1928813"/>
            <a:ext cx="4071938" cy="4643437"/>
          </a:xfrm>
        </p:spPr>
      </p:pic>
      <p:pic>
        <p:nvPicPr>
          <p:cNvPr id="101379" name="Picture 5" descr="Dural fistulas rb mt 009"/>
          <p:cNvPicPr>
            <a:picLocks noGrp="1" noChangeAspect="1" noChangeArrowheads="1"/>
          </p:cNvPicPr>
          <p:nvPr>
            <p:ph sz="quarter" idx="2"/>
          </p:nvPr>
        </p:nvPicPr>
        <p:blipFill>
          <a:blip r:embed="rId3" cstate="screen">
            <a:extLst>
              <a:ext uri="{28A0092B-C50C-407E-A947-70E740481C1C}">
                <a14:useLocalDpi xmlns:a14="http://schemas.microsoft.com/office/drawing/2010/main"/>
              </a:ext>
            </a:extLst>
          </a:blip>
          <a:srcRect/>
          <a:stretch>
            <a:fillRect/>
          </a:stretch>
        </p:blipFill>
        <p:spPr>
          <a:xfrm>
            <a:off x="4357688" y="2071688"/>
            <a:ext cx="4611687" cy="4500562"/>
          </a:xfrm>
        </p:spPr>
      </p:pic>
      <p:sp>
        <p:nvSpPr>
          <p:cNvPr id="389123" name="Rectangle 3"/>
          <p:cNvSpPr>
            <a:spLocks noGrp="1" noChangeArrowheads="1"/>
          </p:cNvSpPr>
          <p:nvPr>
            <p:ph type="body" sz="half" idx="3"/>
          </p:nvPr>
        </p:nvSpPr>
        <p:spPr>
          <a:xfrm>
            <a:off x="323850" y="817564"/>
            <a:ext cx="8640763" cy="792162"/>
          </a:xfrm>
        </p:spPr>
        <p:txBody>
          <a:bodyPr/>
          <a:lstStyle/>
          <a:p>
            <a:pPr eaLnBrk="1" hangingPunct="1">
              <a:defRPr/>
            </a:pPr>
            <a:r>
              <a:rPr lang="en-GB" sz="2800" dirty="0">
                <a:latin typeface="Garamond" charset="0"/>
                <a:ea typeface="ＭＳ Ｐゴシック" charset="0"/>
                <a:cs typeface="ＭＳ Ｐゴシック" charset="0"/>
              </a:rPr>
              <a:t>Developed posterior fossa </a:t>
            </a:r>
            <a:r>
              <a:rPr lang="en-GB" sz="2800" dirty="0" smtClean="0">
                <a:latin typeface="Garamond" charset="0"/>
                <a:ea typeface="ＭＳ Ｐゴシック" charset="0"/>
                <a:cs typeface="ＭＳ Ｐゴシック" charset="0"/>
              </a:rPr>
              <a:t>symptoms small ischaemic event</a:t>
            </a:r>
            <a:endParaRPr lang="en-GB" sz="2800" dirty="0">
              <a:latin typeface="Garamond" charset="0"/>
              <a:ea typeface="ＭＳ Ｐゴシック" charset="0"/>
              <a:cs typeface="ＭＳ Ｐゴシック" charset="0"/>
            </a:endParaRPr>
          </a:p>
        </p:txBody>
      </p:sp>
    </p:spTree>
    <p:extLst>
      <p:ext uri="{BB962C8B-B14F-4D97-AF65-F5344CB8AC3E}">
        <p14:creationId xmlns:p14="http://schemas.microsoft.com/office/powerpoint/2010/main" val="27895453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rrowheads="1"/>
          </p:cNvSpPr>
          <p:nvPr>
            <p:ph type="title"/>
          </p:nvPr>
        </p:nvSpPr>
        <p:spPr>
          <a:xfrm>
            <a:off x="250825" y="6350"/>
            <a:ext cx="8229600" cy="1143000"/>
          </a:xfrm>
        </p:spPr>
        <p:txBody>
          <a:bodyPr/>
          <a:lstStyle/>
          <a:p>
            <a:pPr algn="ctr" eaLnBrk="1" hangingPunct="1">
              <a:defRPr/>
            </a:pPr>
            <a:r>
              <a:rPr lang="en-GB" sz="3200" dirty="0">
                <a:effectLst>
                  <a:outerShdw blurRad="50800" dist="38100" dir="2700000" algn="tl" rotWithShape="0">
                    <a:prstClr val="black">
                      <a:alpha val="40000"/>
                    </a:prstClr>
                  </a:outerShdw>
                </a:effectLst>
                <a:ea typeface="+mj-ea"/>
                <a:cs typeface="+mj-cs"/>
              </a:rPr>
              <a:t>Interventional Neuroradiology</a:t>
            </a:r>
            <a:br>
              <a:rPr lang="en-GB" sz="3200" dirty="0">
                <a:effectLst>
                  <a:outerShdw blurRad="50800" dist="38100" dir="2700000" algn="tl" rotWithShape="0">
                    <a:prstClr val="black">
                      <a:alpha val="40000"/>
                    </a:prstClr>
                  </a:outerShdw>
                </a:effectLst>
                <a:ea typeface="+mj-ea"/>
                <a:cs typeface="+mj-cs"/>
              </a:rPr>
            </a:br>
            <a:r>
              <a:rPr lang="en-GB" sz="3200" dirty="0">
                <a:effectLst>
                  <a:outerShdw blurRad="50800" dist="38100" dir="2700000" algn="tl" rotWithShape="0">
                    <a:prstClr val="black">
                      <a:alpha val="40000"/>
                    </a:prstClr>
                  </a:outerShdw>
                </a:effectLst>
                <a:ea typeface="+mj-ea"/>
                <a:cs typeface="+mj-cs"/>
              </a:rPr>
              <a:t>From experiment to </a:t>
            </a:r>
            <a:r>
              <a:rPr lang="en-GB" sz="3200" dirty="0" smtClean="0">
                <a:effectLst>
                  <a:outerShdw blurRad="50800" dist="38100" dir="2700000" algn="tl" rotWithShape="0">
                    <a:prstClr val="black">
                      <a:alpha val="40000"/>
                    </a:prstClr>
                  </a:outerShdw>
                </a:effectLst>
                <a:ea typeface="+mj-ea"/>
                <a:cs typeface="+mj-cs"/>
              </a:rPr>
              <a:t>practice</a:t>
            </a:r>
            <a:endParaRPr lang="en-US" sz="3200" dirty="0">
              <a:effectLst>
                <a:outerShdw blurRad="50800" dist="38100" dir="2700000" algn="tl" rotWithShape="0">
                  <a:prstClr val="black">
                    <a:alpha val="40000"/>
                  </a:prstClr>
                </a:outerShdw>
              </a:effectLst>
              <a:ea typeface="+mj-ea"/>
              <a:cs typeface="+mj-cs"/>
            </a:endParaRPr>
          </a:p>
        </p:txBody>
      </p:sp>
      <p:sp>
        <p:nvSpPr>
          <p:cNvPr id="443395" name="Rectangle 3"/>
          <p:cNvSpPr>
            <a:spLocks noGrp="1" noChangeArrowheads="1"/>
          </p:cNvSpPr>
          <p:nvPr>
            <p:ph idx="1"/>
          </p:nvPr>
        </p:nvSpPr>
        <p:spPr>
          <a:xfrm>
            <a:off x="250825" y="1773238"/>
            <a:ext cx="8435975" cy="4751387"/>
          </a:xfrm>
        </p:spPr>
        <p:txBody>
          <a:bodyPr/>
          <a:lstStyle/>
          <a:p>
            <a:pPr eaLnBrk="1" hangingPunct="1">
              <a:lnSpc>
                <a:spcPct val="120000"/>
              </a:lnSpc>
              <a:buFont typeface="Wingdings" pitchFamily="-112" charset="2"/>
              <a:buChar char="n"/>
              <a:defRPr/>
            </a:pPr>
            <a:r>
              <a:rPr lang="en-GB" dirty="0">
                <a:effectLst>
                  <a:outerShdw blurRad="50800" dist="38100" dir="2700000" algn="tl" rotWithShape="0">
                    <a:prstClr val="black">
                      <a:alpha val="40000"/>
                    </a:prstClr>
                  </a:outerShdw>
                </a:effectLst>
                <a:latin typeface="+mj-lt"/>
                <a:ea typeface="+mn-ea"/>
                <a:cs typeface="+mn-cs"/>
              </a:rPr>
              <a:t>First use of </a:t>
            </a:r>
            <a:r>
              <a:rPr lang="en-GB" dirty="0" smtClean="0">
                <a:effectLst>
                  <a:outerShdw blurRad="50800" dist="38100" dir="2700000" algn="tl" rotWithShape="0">
                    <a:prstClr val="black">
                      <a:alpha val="40000"/>
                    </a:prstClr>
                  </a:outerShdw>
                </a:effectLst>
                <a:latin typeface="+mj-lt"/>
                <a:ea typeface="+mn-ea"/>
                <a:cs typeface="+mn-cs"/>
              </a:rPr>
              <a:t>latex detachable </a:t>
            </a:r>
            <a:r>
              <a:rPr lang="en-GB" dirty="0">
                <a:effectLst>
                  <a:outerShdw blurRad="50800" dist="38100" dir="2700000" algn="tl" rotWithShape="0">
                    <a:prstClr val="black">
                      <a:alpha val="40000"/>
                    </a:prstClr>
                  </a:outerShdw>
                </a:effectLst>
                <a:latin typeface="+mj-lt"/>
                <a:ea typeface="+mn-ea"/>
                <a:cs typeface="+mn-cs"/>
              </a:rPr>
              <a:t>balloons to occlude intracranial vessels </a:t>
            </a:r>
            <a:r>
              <a:rPr lang="en-GB" dirty="0" smtClean="0">
                <a:effectLst>
                  <a:outerShdw blurRad="50800" dist="38100" dir="2700000" algn="tl" rotWithShape="0">
                    <a:prstClr val="black">
                      <a:alpha val="40000"/>
                    </a:prstClr>
                  </a:outerShdw>
                </a:effectLst>
                <a:latin typeface="+mj-lt"/>
                <a:ea typeface="+mn-ea"/>
                <a:cs typeface="+mn-cs"/>
              </a:rPr>
              <a:t>and aneurysms by </a:t>
            </a:r>
            <a:r>
              <a:rPr lang="en-GB" dirty="0" err="1" smtClean="0">
                <a:effectLst>
                  <a:outerShdw blurRad="50800" dist="38100" dir="2700000" algn="tl" rotWithShape="0">
                    <a:prstClr val="black">
                      <a:alpha val="40000"/>
                    </a:prstClr>
                  </a:outerShdw>
                </a:effectLst>
                <a:latin typeface="+mj-lt"/>
                <a:ea typeface="+mn-ea"/>
                <a:cs typeface="+mn-cs"/>
              </a:rPr>
              <a:t>Serbinenko</a:t>
            </a:r>
            <a:r>
              <a:rPr lang="en-GB" dirty="0" smtClean="0">
                <a:effectLst>
                  <a:outerShdw blurRad="50800" dist="38100" dir="2700000" algn="tl" rotWithShape="0">
                    <a:prstClr val="black">
                      <a:alpha val="40000"/>
                    </a:prstClr>
                  </a:outerShdw>
                </a:effectLst>
                <a:latin typeface="+mj-lt"/>
                <a:ea typeface="+mn-ea"/>
                <a:cs typeface="+mn-cs"/>
              </a:rPr>
              <a:t> &amp; </a:t>
            </a:r>
            <a:r>
              <a:rPr lang="en-GB" dirty="0" err="1" smtClean="0">
                <a:effectLst>
                  <a:outerShdw blurRad="50800" dist="38100" dir="2700000" algn="tl" rotWithShape="0">
                    <a:prstClr val="black">
                      <a:alpha val="40000"/>
                    </a:prstClr>
                  </a:outerShdw>
                </a:effectLst>
                <a:latin typeface="+mj-lt"/>
                <a:ea typeface="+mn-ea"/>
                <a:cs typeface="+mn-cs"/>
              </a:rPr>
              <a:t>Schegolov</a:t>
            </a:r>
            <a:r>
              <a:rPr lang="en-GB" dirty="0" smtClean="0">
                <a:effectLst>
                  <a:outerShdw blurRad="50800" dist="38100" dir="2700000" algn="tl" rotWithShape="0">
                    <a:prstClr val="black">
                      <a:alpha val="40000"/>
                    </a:prstClr>
                  </a:outerShdw>
                </a:effectLst>
                <a:latin typeface="+mj-lt"/>
                <a:ea typeface="+mn-ea"/>
                <a:cs typeface="+mn-cs"/>
              </a:rPr>
              <a:t> </a:t>
            </a:r>
            <a:r>
              <a:rPr lang="en-GB" dirty="0">
                <a:effectLst>
                  <a:outerShdw blurRad="50800" dist="38100" dir="2700000" algn="tl" rotWithShape="0">
                    <a:prstClr val="black">
                      <a:alpha val="40000"/>
                    </a:prstClr>
                  </a:outerShdw>
                </a:effectLst>
                <a:latin typeface="+mj-lt"/>
                <a:ea typeface="+mn-ea"/>
                <a:cs typeface="+mn-cs"/>
              </a:rPr>
              <a:t>in Russia published </a:t>
            </a:r>
            <a:r>
              <a:rPr lang="en-GB" dirty="0" smtClean="0">
                <a:effectLst>
                  <a:outerShdw blurRad="50800" dist="38100" dir="2700000" algn="tl" rotWithShape="0">
                    <a:prstClr val="black">
                      <a:alpha val="40000"/>
                    </a:prstClr>
                  </a:outerShdw>
                </a:effectLst>
                <a:latin typeface="+mj-lt"/>
                <a:ea typeface="+mn-ea"/>
                <a:cs typeface="+mn-cs"/>
              </a:rPr>
              <a:t>in Journal of Neurosurgery in 1974</a:t>
            </a:r>
          </a:p>
          <a:p>
            <a:pPr eaLnBrk="1" hangingPunct="1">
              <a:lnSpc>
                <a:spcPct val="120000"/>
              </a:lnSpc>
              <a:buFont typeface="Wingdings" pitchFamily="-112" charset="2"/>
              <a:buChar char="n"/>
              <a:defRPr/>
            </a:pPr>
            <a:r>
              <a:rPr lang="en-GB" dirty="0" smtClean="0">
                <a:effectLst>
                  <a:outerShdw blurRad="50800" dist="38100" dir="2700000" algn="tl" rotWithShape="0">
                    <a:prstClr val="black">
                      <a:alpha val="40000"/>
                    </a:prstClr>
                  </a:outerShdw>
                </a:effectLst>
                <a:latin typeface="+mj-lt"/>
                <a:ea typeface="+mn-ea"/>
                <a:cs typeface="+mn-cs"/>
              </a:rPr>
              <a:t>Gerard De-</a:t>
            </a:r>
            <a:r>
              <a:rPr lang="en-GB" dirty="0" err="1" smtClean="0">
                <a:effectLst>
                  <a:outerShdw blurRad="50800" dist="38100" dir="2700000" algn="tl" rotWithShape="0">
                    <a:prstClr val="black">
                      <a:alpha val="40000"/>
                    </a:prstClr>
                  </a:outerShdw>
                </a:effectLst>
                <a:latin typeface="+mj-lt"/>
                <a:ea typeface="+mn-ea"/>
                <a:cs typeface="+mn-cs"/>
              </a:rPr>
              <a:t>Brun</a:t>
            </a:r>
            <a:r>
              <a:rPr lang="en-GB" dirty="0" smtClean="0">
                <a:effectLst>
                  <a:outerShdw blurRad="50800" dist="38100" dir="2700000" algn="tl" rotWithShape="0">
                    <a:prstClr val="black">
                      <a:alpha val="40000"/>
                    </a:prstClr>
                  </a:outerShdw>
                </a:effectLst>
                <a:latin typeface="+mj-lt"/>
                <a:ea typeface="+mn-ea"/>
                <a:cs typeface="+mn-cs"/>
              </a:rPr>
              <a:t> </a:t>
            </a:r>
            <a:r>
              <a:rPr lang="en-GB" dirty="0">
                <a:effectLst>
                  <a:outerShdw blurRad="50800" dist="38100" dir="2700000" algn="tl" rotWithShape="0">
                    <a:prstClr val="black">
                      <a:alpha val="40000"/>
                    </a:prstClr>
                  </a:outerShdw>
                </a:effectLst>
                <a:latin typeface="+mj-lt"/>
                <a:ea typeface="+mn-ea"/>
                <a:cs typeface="+mn-cs"/>
              </a:rPr>
              <a:t>from Paris brought </a:t>
            </a:r>
            <a:r>
              <a:rPr lang="en-GB" dirty="0" smtClean="0">
                <a:effectLst>
                  <a:outerShdw blurRad="50800" dist="38100" dir="2700000" algn="tl" rotWithShape="0">
                    <a:prstClr val="black">
                      <a:alpha val="40000"/>
                    </a:prstClr>
                  </a:outerShdw>
                </a:effectLst>
                <a:latin typeface="+mj-lt"/>
                <a:ea typeface="+mn-ea"/>
                <a:cs typeface="+mn-cs"/>
              </a:rPr>
              <a:t>technology to </a:t>
            </a:r>
            <a:r>
              <a:rPr lang="en-GB" dirty="0">
                <a:effectLst>
                  <a:outerShdw blurRad="50800" dist="38100" dir="2700000" algn="tl" rotWithShape="0">
                    <a:prstClr val="black">
                      <a:alpha val="40000"/>
                    </a:prstClr>
                  </a:outerShdw>
                </a:effectLst>
                <a:latin typeface="+mj-lt"/>
                <a:ea typeface="+mn-ea"/>
                <a:cs typeface="+mn-cs"/>
              </a:rPr>
              <a:t>the West in about 1975 </a:t>
            </a:r>
            <a:r>
              <a:rPr lang="en-GB" dirty="0" smtClean="0">
                <a:effectLst>
                  <a:outerShdw blurRad="50800" dist="38100" dir="2700000" algn="tl" rotWithShape="0">
                    <a:prstClr val="black">
                      <a:alpha val="40000"/>
                    </a:prstClr>
                  </a:outerShdw>
                </a:effectLst>
                <a:latin typeface="+mj-lt"/>
                <a:ea typeface="+mn-ea"/>
                <a:cs typeface="+mn-cs"/>
              </a:rPr>
              <a:t>– 1976. </a:t>
            </a:r>
          </a:p>
          <a:p>
            <a:pPr eaLnBrk="1" hangingPunct="1">
              <a:lnSpc>
                <a:spcPct val="120000"/>
              </a:lnSpc>
              <a:buFont typeface="Wingdings" pitchFamily="-112" charset="2"/>
              <a:buChar char="n"/>
              <a:defRPr/>
            </a:pPr>
            <a:r>
              <a:rPr lang="en-GB" dirty="0" smtClean="0">
                <a:effectLst>
                  <a:outerShdw blurRad="50800" dist="38100" dir="2700000" algn="tl" rotWithShape="0">
                    <a:prstClr val="black">
                      <a:alpha val="40000"/>
                    </a:prstClr>
                  </a:outerShdw>
                </a:effectLst>
                <a:latin typeface="+mj-lt"/>
                <a:ea typeface="+mn-ea"/>
                <a:cs typeface="+mn-cs"/>
              </a:rPr>
              <a:t>1977 - 1978 Use in Cambridge and Oxford for treatment of direct C- C fistulas: Desmond Hawkins and Philip Sheldon</a:t>
            </a:r>
          </a:p>
          <a:p>
            <a:pPr eaLnBrk="1" hangingPunct="1">
              <a:lnSpc>
                <a:spcPct val="120000"/>
              </a:lnSpc>
              <a:buFont typeface="Wingdings" pitchFamily="-112" charset="2"/>
              <a:buChar char="n"/>
              <a:defRPr/>
            </a:pPr>
            <a:r>
              <a:rPr lang="en-GB" dirty="0" smtClean="0">
                <a:effectLst>
                  <a:outerShdw blurRad="50800" dist="38100" dir="2700000" algn="tl" rotWithShape="0">
                    <a:prstClr val="black">
                      <a:alpha val="40000"/>
                    </a:prstClr>
                  </a:outerShdw>
                </a:effectLst>
                <a:latin typeface="+mj-lt"/>
                <a:ea typeface="+mn-ea"/>
                <a:cs typeface="+mn-cs"/>
              </a:rPr>
              <a:t>BK in London</a:t>
            </a:r>
            <a:endParaRPr lang="en-GB" dirty="0">
              <a:effectLst>
                <a:outerShdw blurRad="50800" dist="38100" dir="2700000" algn="tl" rotWithShape="0">
                  <a:prstClr val="black">
                    <a:alpha val="40000"/>
                  </a:prstClr>
                </a:outerShdw>
              </a:effectLst>
              <a:latin typeface="+mj-lt"/>
              <a:ea typeface="+mn-ea"/>
              <a:cs typeface="+mn-cs"/>
            </a:endParaRPr>
          </a:p>
          <a:p>
            <a:pPr eaLnBrk="1" hangingPunct="1">
              <a:lnSpc>
                <a:spcPct val="120000"/>
              </a:lnSpc>
              <a:buFont typeface="Wingdings" pitchFamily="-112" charset="2"/>
              <a:buChar char="n"/>
              <a:defRPr/>
            </a:pPr>
            <a:endParaRPr lang="en-US" dirty="0">
              <a:effectLst>
                <a:outerShdw blurRad="50800" dist="38100" dir="2700000" algn="tl" rotWithShape="0">
                  <a:prstClr val="black">
                    <a:alpha val="40000"/>
                  </a:prstClr>
                </a:outerShdw>
              </a:effectLst>
              <a:latin typeface="+mj-lt"/>
              <a:ea typeface="+mn-ea"/>
              <a:cs typeface="+mn-cs"/>
            </a:endParaRPr>
          </a:p>
        </p:txBody>
      </p:sp>
    </p:spTree>
    <p:extLst>
      <p:ext uri="{BB962C8B-B14F-4D97-AF65-F5344CB8AC3E}">
        <p14:creationId xmlns:p14="http://schemas.microsoft.com/office/powerpoint/2010/main" val="3820939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rrowheads="1"/>
          </p:cNvSpPr>
          <p:nvPr>
            <p:ph type="title"/>
          </p:nvPr>
        </p:nvSpPr>
        <p:spPr>
          <a:xfrm>
            <a:off x="179388" y="274638"/>
            <a:ext cx="8713787" cy="1143000"/>
          </a:xfrm>
        </p:spPr>
        <p:txBody>
          <a:bodyPr/>
          <a:lstStyle/>
          <a:p>
            <a:pPr algn="ctr" eaLnBrk="1" hangingPunct="1">
              <a:defRPr/>
            </a:pPr>
            <a:r>
              <a:rPr lang="en-GB" sz="4000" dirty="0">
                <a:latin typeface="Garamond" charset="0"/>
                <a:ea typeface="ＭＳ Ｐゴシック" charset="0"/>
                <a:cs typeface="ＭＳ Ｐゴシック" charset="0"/>
              </a:rPr>
              <a:t>Presented 2003 with small posterior fossa stroke</a:t>
            </a:r>
          </a:p>
        </p:txBody>
      </p:sp>
      <p:pic>
        <p:nvPicPr>
          <p:cNvPr id="102402" name="Picture 4" descr="Dural fistulas rb mt 003"/>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0" y="1928813"/>
            <a:ext cx="4500563" cy="4730750"/>
          </a:xfrm>
        </p:spPr>
      </p:pic>
      <p:pic>
        <p:nvPicPr>
          <p:cNvPr id="102403" name="Picture 3" descr="Dural fistulas rb mt 005"/>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429125" y="1928813"/>
            <a:ext cx="4714875" cy="4714875"/>
          </a:xfrm>
        </p:spPr>
      </p:pic>
    </p:spTree>
    <p:extLst>
      <p:ext uri="{BB962C8B-B14F-4D97-AF65-F5344CB8AC3E}">
        <p14:creationId xmlns:p14="http://schemas.microsoft.com/office/powerpoint/2010/main" val="7473683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rrowheads="1"/>
          </p:cNvSpPr>
          <p:nvPr>
            <p:ph type="title"/>
          </p:nvPr>
        </p:nvSpPr>
        <p:spPr>
          <a:xfrm>
            <a:off x="468313" y="0"/>
            <a:ext cx="8229600" cy="1143000"/>
          </a:xfrm>
        </p:spPr>
        <p:txBody>
          <a:bodyPr/>
          <a:lstStyle/>
          <a:p>
            <a:pPr eaLnBrk="1" hangingPunct="1">
              <a:defRPr/>
            </a:pPr>
            <a:r>
              <a:rPr lang="en-GB" sz="3200">
                <a:latin typeface="Garamond" charset="0"/>
                <a:ea typeface="ＭＳ Ｐゴシック" charset="0"/>
                <a:cs typeface="ＭＳ Ｐゴシック" charset="0"/>
              </a:rPr>
              <a:t>CTA 2003</a:t>
            </a:r>
          </a:p>
        </p:txBody>
      </p:sp>
      <p:pic>
        <p:nvPicPr>
          <p:cNvPr id="103426" name="Picture 3" descr="Dural fistulas rb mt 011"/>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0" y="765175"/>
            <a:ext cx="4537075" cy="4364038"/>
          </a:xfrm>
        </p:spPr>
      </p:pic>
      <p:pic>
        <p:nvPicPr>
          <p:cNvPr id="103427" name="Picture 4" descr="Dural fistulas rb mt 012"/>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572000" y="2928938"/>
            <a:ext cx="4572000" cy="3929062"/>
          </a:xfrm>
        </p:spPr>
      </p:pic>
    </p:spTree>
    <p:extLst>
      <p:ext uri="{BB962C8B-B14F-4D97-AF65-F5344CB8AC3E}">
        <p14:creationId xmlns:p14="http://schemas.microsoft.com/office/powerpoint/2010/main" val="24794630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GB" sz="3200" dirty="0">
                <a:latin typeface="Garamond" charset="0"/>
                <a:ea typeface="ＭＳ Ｐゴシック" charset="0"/>
                <a:cs typeface="ＭＳ Ｐゴシック" charset="0"/>
              </a:rPr>
              <a:t>The Development and use of Detachable balloons in Aneurysms</a:t>
            </a:r>
          </a:p>
        </p:txBody>
      </p:sp>
      <p:sp>
        <p:nvSpPr>
          <p:cNvPr id="3" name="Content Placeholder 2"/>
          <p:cNvSpPr>
            <a:spLocks noGrp="1"/>
          </p:cNvSpPr>
          <p:nvPr>
            <p:ph sz="half" idx="1"/>
          </p:nvPr>
        </p:nvSpPr>
        <p:spPr>
          <a:xfrm>
            <a:off x="457200" y="2028825"/>
            <a:ext cx="8358188" cy="4829175"/>
          </a:xfrm>
        </p:spPr>
        <p:txBody>
          <a:bodyPr/>
          <a:lstStyle/>
          <a:p>
            <a:pPr>
              <a:defRPr/>
            </a:pPr>
            <a:r>
              <a:rPr lang="en-GB" dirty="0">
                <a:latin typeface="Garamond" charset="0"/>
                <a:ea typeface="ＭＳ Ｐゴシック" charset="0"/>
                <a:cs typeface="ＭＳ Ｐゴシック" charset="0"/>
              </a:rPr>
              <a:t>Usage </a:t>
            </a:r>
          </a:p>
          <a:p>
            <a:pPr lvl="1">
              <a:defRPr/>
            </a:pPr>
            <a:r>
              <a:rPr lang="en-GB" dirty="0">
                <a:latin typeface="Garamond" charset="0"/>
                <a:ea typeface="ＭＳ Ｐゴシック" charset="0"/>
              </a:rPr>
              <a:t>Trial </a:t>
            </a:r>
            <a:r>
              <a:rPr lang="en-GB" dirty="0" smtClean="0">
                <a:latin typeface="Garamond" charset="0"/>
                <a:ea typeface="ＭＳ Ｐゴシック" charset="0"/>
              </a:rPr>
              <a:t>occlusion &amp; </a:t>
            </a:r>
            <a:r>
              <a:rPr lang="en-GB" dirty="0">
                <a:latin typeface="Garamond" charset="0"/>
                <a:ea typeface="ＭＳ Ｐゴシック" charset="0"/>
              </a:rPr>
              <a:t>Parent Vessel occlusion </a:t>
            </a:r>
            <a:r>
              <a:rPr lang="en-GB" dirty="0" smtClean="0">
                <a:latin typeface="Garamond" charset="0"/>
                <a:ea typeface="ＭＳ Ｐゴシック" charset="0"/>
              </a:rPr>
              <a:t>and </a:t>
            </a:r>
            <a:r>
              <a:rPr lang="en-GB" dirty="0">
                <a:latin typeface="Garamond" charset="0"/>
                <a:ea typeface="ＭＳ Ｐゴシック" charset="0"/>
              </a:rPr>
              <a:t>treatment of proximal aneurysms</a:t>
            </a:r>
          </a:p>
          <a:p>
            <a:pPr lvl="1">
              <a:defRPr/>
            </a:pPr>
            <a:r>
              <a:rPr lang="en-GB" dirty="0">
                <a:latin typeface="Garamond" charset="0"/>
                <a:ea typeface="ＭＳ Ｐゴシック" charset="0"/>
              </a:rPr>
              <a:t>Intra- aneurysmal use was limited, developed in Soviet Union.</a:t>
            </a:r>
          </a:p>
          <a:p>
            <a:pPr lvl="1">
              <a:defRPr/>
            </a:pPr>
            <a:r>
              <a:rPr lang="en-GB" dirty="0">
                <a:latin typeface="Garamond" charset="0"/>
                <a:ea typeface="ＭＳ Ｐゴシック" charset="0"/>
              </a:rPr>
              <a:t>Latex balloons - Jacques </a:t>
            </a:r>
            <a:r>
              <a:rPr lang="en-GB" dirty="0" err="1">
                <a:latin typeface="Garamond" charset="0"/>
                <a:ea typeface="ＭＳ Ｐゴシック" charset="0"/>
              </a:rPr>
              <a:t>Moret</a:t>
            </a:r>
            <a:r>
              <a:rPr lang="en-GB" dirty="0">
                <a:latin typeface="Garamond" charset="0"/>
                <a:ea typeface="ＭＳ Ｐゴシック" charset="0"/>
              </a:rPr>
              <a:t> in </a:t>
            </a:r>
            <a:r>
              <a:rPr lang="en-GB" dirty="0" smtClean="0">
                <a:latin typeface="Garamond" charset="0"/>
                <a:ea typeface="ＭＳ Ｐゴシック" charset="0"/>
              </a:rPr>
              <a:t>aneurysms </a:t>
            </a:r>
            <a:r>
              <a:rPr lang="en-GB" dirty="0">
                <a:latin typeface="Garamond" charset="0"/>
                <a:ea typeface="ＭＳ Ｐゴシック" charset="0"/>
              </a:rPr>
              <a:t>– results not </a:t>
            </a:r>
            <a:r>
              <a:rPr lang="en-GB" dirty="0" smtClean="0">
                <a:latin typeface="Garamond" charset="0"/>
                <a:ea typeface="ＭＳ Ｐゴシック" charset="0"/>
              </a:rPr>
              <a:t>published – presented many times </a:t>
            </a:r>
            <a:endParaRPr lang="en-GB" dirty="0">
              <a:latin typeface="Garamond" charset="0"/>
              <a:ea typeface="ＭＳ Ｐゴシック" charset="0"/>
            </a:endParaRPr>
          </a:p>
          <a:p>
            <a:pPr lvl="1">
              <a:defRPr/>
            </a:pPr>
            <a:r>
              <a:rPr lang="en-GB" dirty="0">
                <a:latin typeface="Garamond" charset="0"/>
                <a:ea typeface="ＭＳ Ｐゴシック" charset="0"/>
              </a:rPr>
              <a:t>Silicone detachable balloons </a:t>
            </a:r>
            <a:r>
              <a:rPr lang="en-GB" dirty="0" smtClean="0">
                <a:latin typeface="Garamond" charset="0"/>
                <a:ea typeface="ＭＳ Ｐゴシック" charset="0"/>
              </a:rPr>
              <a:t>– </a:t>
            </a:r>
            <a:r>
              <a:rPr lang="en-GB" dirty="0" err="1" smtClean="0">
                <a:latin typeface="Garamond" charset="0"/>
                <a:ea typeface="ＭＳ Ｐゴシック" charset="0"/>
              </a:rPr>
              <a:t>Hieshima</a:t>
            </a:r>
            <a:r>
              <a:rPr lang="en-GB" dirty="0" smtClean="0">
                <a:latin typeface="Garamond" charset="0"/>
                <a:ea typeface="ＭＳ Ｐゴシック" charset="0"/>
              </a:rPr>
              <a:t> for aneurysms and proximal vessel occlusion</a:t>
            </a:r>
            <a:endParaRPr lang="en-GB" dirty="0">
              <a:latin typeface="Garamond" charset="0"/>
              <a:ea typeface="ＭＳ Ｐゴシック" charset="0"/>
            </a:endParaRPr>
          </a:p>
          <a:p>
            <a:pPr lvl="1">
              <a:defRPr/>
            </a:pPr>
            <a:endParaRPr lang="en-GB" dirty="0">
              <a:latin typeface="Garamond" charset="0"/>
              <a:ea typeface="ＭＳ Ｐゴシック" charset="0"/>
            </a:endParaRPr>
          </a:p>
        </p:txBody>
      </p:sp>
    </p:spTree>
    <p:extLst>
      <p:ext uri="{BB962C8B-B14F-4D97-AF65-F5344CB8AC3E}">
        <p14:creationId xmlns:p14="http://schemas.microsoft.com/office/powerpoint/2010/main" val="36180392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48187"/>
            <a:ext cx="8472488" cy="1143000"/>
          </a:xfrm>
        </p:spPr>
        <p:txBody>
          <a:bodyPr/>
          <a:lstStyle/>
          <a:p>
            <a:pPr>
              <a:defRPr/>
            </a:pPr>
            <a:r>
              <a:rPr lang="en-GB" sz="3200" dirty="0">
                <a:latin typeface="Garamond" charset="0"/>
                <a:ea typeface="ＭＳ Ｐゴシック" charset="0"/>
                <a:cs typeface="ＭＳ Ｐゴシック" charset="0"/>
              </a:rPr>
              <a:t>Detachable Silicone Balloon in Large ICA aneurysm</a:t>
            </a:r>
          </a:p>
        </p:txBody>
      </p:sp>
      <p:pic>
        <p:nvPicPr>
          <p:cNvPr id="5" name="Content Placeholder 4" descr="Image4.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0" y="1357313"/>
            <a:ext cx="2714625" cy="3030537"/>
          </a:xfrm>
        </p:spPr>
      </p:pic>
      <p:pic>
        <p:nvPicPr>
          <p:cNvPr id="16" name="Content Placeholder 15" descr="Image9.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007100" y="3411538"/>
            <a:ext cx="1320800" cy="903287"/>
          </a:xfrm>
        </p:spPr>
      </p:pic>
      <p:pic>
        <p:nvPicPr>
          <p:cNvPr id="6" name="Picture 5" descr="Image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435350"/>
            <a:ext cx="35718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7500" y="4000500"/>
            <a:ext cx="30416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7.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14625" y="1285875"/>
            <a:ext cx="29289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8.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00700" y="1071563"/>
            <a:ext cx="35433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8937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pPr algn="ctr">
              <a:defRPr/>
            </a:pPr>
            <a:r>
              <a:rPr lang="en-GB" sz="3200" dirty="0">
                <a:latin typeface="Garamond" charset="0"/>
                <a:ea typeface="ＭＳ Ｐゴシック" charset="0"/>
                <a:cs typeface="ＭＳ Ｐゴシック" charset="0"/>
              </a:rPr>
              <a:t>Treatment of a large Basilar Aneurysm with Silicone detachable balloons</a:t>
            </a:r>
          </a:p>
        </p:txBody>
      </p:sp>
      <p:pic>
        <p:nvPicPr>
          <p:cNvPr id="7" name="Content Placeholder 6" descr="Angio Basilar An 1.jpg"/>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0" y="1500188"/>
            <a:ext cx="4252913" cy="4429125"/>
          </a:xfrm>
        </p:spPr>
      </p:pic>
      <p:pic>
        <p:nvPicPr>
          <p:cNvPr id="8" name="Content Placeholder 7" descr="Lat angio.jpg"/>
          <p:cNvPicPr>
            <a:picLocks noGrp="1" noChangeAspect="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1500188" y="1571625"/>
            <a:ext cx="5213350" cy="4572000"/>
          </a:xfrm>
        </p:spPr>
      </p:pic>
      <p:pic>
        <p:nvPicPr>
          <p:cNvPr id="9" name="Content Placeholder 8" descr="Image4.jpg"/>
          <p:cNvPicPr>
            <a:picLocks noGrp="1" noChangeAspect="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4071938" y="1643063"/>
            <a:ext cx="5072062" cy="4679950"/>
          </a:xfrm>
        </p:spPr>
      </p:pic>
    </p:spTree>
    <p:extLst>
      <p:ext uri="{BB962C8B-B14F-4D97-AF65-F5344CB8AC3E}">
        <p14:creationId xmlns:p14="http://schemas.microsoft.com/office/powerpoint/2010/main" val="2339616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0"/>
            <a:ext cx="8229600" cy="1143000"/>
          </a:xfrm>
        </p:spPr>
        <p:txBody>
          <a:bodyPr/>
          <a:lstStyle/>
          <a:p>
            <a:pPr algn="ctr">
              <a:defRPr/>
            </a:pPr>
            <a:r>
              <a:rPr lang="en-GB" sz="3200" dirty="0">
                <a:latin typeface="Garamond" charset="0"/>
                <a:ea typeface="ＭＳ Ｐゴシック" charset="0"/>
                <a:cs typeface="ＭＳ Ｐゴシック" charset="0"/>
              </a:rPr>
              <a:t>Treatment of a large Basilar Aneurysm with Silicone detachable balloons</a:t>
            </a:r>
          </a:p>
        </p:txBody>
      </p:sp>
      <p:pic>
        <p:nvPicPr>
          <p:cNvPr id="14" name="Content Placeholder 13" descr="Balloons in Aneurysms.jpg"/>
          <p:cNvPicPr>
            <a:picLocks noGrp="1" noChangeAspect="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898525" y="1285875"/>
            <a:ext cx="7923213" cy="5407025"/>
          </a:xfrm>
        </p:spPr>
      </p:pic>
    </p:spTree>
    <p:extLst>
      <p:ext uri="{BB962C8B-B14F-4D97-AF65-F5344CB8AC3E}">
        <p14:creationId xmlns:p14="http://schemas.microsoft.com/office/powerpoint/2010/main" val="18094982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321703"/>
            <a:ext cx="8715375" cy="1143000"/>
          </a:xfrm>
        </p:spPr>
        <p:txBody>
          <a:bodyPr/>
          <a:lstStyle/>
          <a:p>
            <a:pPr algn="ctr">
              <a:defRPr/>
            </a:pPr>
            <a:r>
              <a:rPr lang="en-GB" sz="3200" dirty="0" smtClean="0">
                <a:latin typeface="Garamond" charset="0"/>
                <a:ea typeface="ＭＳ Ｐゴシック" charset="0"/>
                <a:cs typeface="ＭＳ Ｐゴシック" charset="0"/>
              </a:rPr>
              <a:t>The development of coils for cerebral aneurysms</a:t>
            </a:r>
            <a:endParaRPr lang="en-GB" sz="3200"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14313" y="973159"/>
            <a:ext cx="8715375" cy="5884841"/>
          </a:xfrm>
        </p:spPr>
        <p:txBody>
          <a:bodyPr/>
          <a:lstStyle/>
          <a:p>
            <a:pPr>
              <a:defRPr/>
            </a:pPr>
            <a:r>
              <a:rPr lang="en-GB" sz="2400" dirty="0" smtClean="0">
                <a:latin typeface="Garamond" charset="0"/>
                <a:ea typeface="ＭＳ Ｐゴシック" charset="0"/>
                <a:cs typeface="ＭＳ Ｐゴシック" charset="0"/>
              </a:rPr>
              <a:t>Target Therapeutics – 1985 – Spin off of </a:t>
            </a:r>
          </a:p>
          <a:p>
            <a:pPr lvl="1">
              <a:defRPr/>
            </a:pPr>
            <a:r>
              <a:rPr lang="en-GB" dirty="0" smtClean="0">
                <a:latin typeface="Garamond" charset="0"/>
                <a:ea typeface="ＭＳ Ｐゴシック" charset="0"/>
                <a:cs typeface="ＭＳ Ｐゴシック" charset="0"/>
              </a:rPr>
              <a:t>Advanced cardiovascular systems  - ACS</a:t>
            </a:r>
          </a:p>
          <a:p>
            <a:pPr>
              <a:defRPr/>
            </a:pPr>
            <a:endParaRPr lang="en-GB" sz="2400" dirty="0">
              <a:latin typeface="Garamond" charset="0"/>
              <a:ea typeface="ＭＳ Ｐゴシック" charset="0"/>
              <a:cs typeface="ＭＳ Ｐゴシック" charset="0"/>
            </a:endParaRPr>
          </a:p>
          <a:p>
            <a:pPr lvl="1">
              <a:defRPr/>
            </a:pPr>
            <a:r>
              <a:rPr lang="en-GB" dirty="0" smtClean="0">
                <a:latin typeface="Garamond" charset="0"/>
                <a:ea typeface="ＭＳ Ｐゴシック" charset="0"/>
                <a:cs typeface="ＭＳ Ｐゴシック" charset="0"/>
              </a:rPr>
              <a:t>Development of Tracker Catheter by Eric </a:t>
            </a:r>
            <a:r>
              <a:rPr lang="en-GB" dirty="0" err="1" smtClean="0">
                <a:latin typeface="Garamond" charset="0"/>
                <a:ea typeface="ＭＳ Ｐゴシック" charset="0"/>
                <a:cs typeface="ＭＳ Ｐゴシック" charset="0"/>
              </a:rPr>
              <a:t>Engelsen</a:t>
            </a:r>
            <a:endParaRPr lang="en-GB" dirty="0" smtClean="0">
              <a:latin typeface="Garamond" charset="0"/>
              <a:ea typeface="ＭＳ Ｐゴシック" charset="0"/>
              <a:cs typeface="ＭＳ Ｐゴシック" charset="0"/>
            </a:endParaRPr>
          </a:p>
          <a:p>
            <a:pPr lvl="1">
              <a:defRPr/>
            </a:pPr>
            <a:r>
              <a:rPr lang="en-GB" dirty="0" smtClean="0">
                <a:latin typeface="Garamond" charset="0"/>
                <a:ea typeface="ＭＳ Ｐゴシック" charset="0"/>
                <a:cs typeface="ＭＳ Ｐゴシック" charset="0"/>
              </a:rPr>
              <a:t>Combined with  micro guide </a:t>
            </a:r>
            <a:r>
              <a:rPr lang="en-GB" dirty="0">
                <a:latin typeface="Garamond" charset="0"/>
                <a:ea typeface="ＭＳ Ｐゴシック" charset="0"/>
                <a:cs typeface="ＭＳ Ｐゴシック" charset="0"/>
              </a:rPr>
              <a:t>wires </a:t>
            </a:r>
            <a:endParaRPr lang="en-GB" dirty="0" smtClean="0">
              <a:latin typeface="Garamond" charset="0"/>
              <a:ea typeface="ＭＳ Ｐゴシック" charset="0"/>
              <a:cs typeface="ＭＳ Ｐゴシック" charset="0"/>
            </a:endParaRPr>
          </a:p>
          <a:p>
            <a:pPr lvl="1">
              <a:defRPr/>
            </a:pPr>
            <a:r>
              <a:rPr lang="en-GB" dirty="0" smtClean="0">
                <a:latin typeface="Garamond" charset="0"/>
                <a:ea typeface="ＭＳ Ｐゴシック" charset="0"/>
                <a:cs typeface="ＭＳ Ｐゴシック" charset="0"/>
              </a:rPr>
              <a:t>Enabled safer and reliable using wire </a:t>
            </a:r>
            <a:r>
              <a:rPr lang="en-GB" dirty="0">
                <a:latin typeface="Garamond" charset="0"/>
                <a:ea typeface="ＭＳ Ｐゴシック" charset="0"/>
                <a:cs typeface="ＭＳ Ｐゴシック" charset="0"/>
              </a:rPr>
              <a:t>guide </a:t>
            </a:r>
            <a:r>
              <a:rPr lang="en-GB" dirty="0" smtClean="0">
                <a:latin typeface="Garamond" charset="0"/>
                <a:ea typeface="ＭＳ Ｐゴシック" charset="0"/>
                <a:cs typeface="ＭＳ Ｐゴシック" charset="0"/>
              </a:rPr>
              <a:t>catheterisation of cerebral vessels. </a:t>
            </a:r>
          </a:p>
          <a:p>
            <a:pPr marL="393700" lvl="1" indent="0">
              <a:buNone/>
              <a:defRPr/>
            </a:pPr>
            <a:endParaRPr lang="en-GB" dirty="0" smtClean="0">
              <a:latin typeface="Garamond" charset="0"/>
              <a:ea typeface="ＭＳ Ｐゴシック" charset="0"/>
              <a:cs typeface="ＭＳ Ｐゴシック" charset="0"/>
            </a:endParaRPr>
          </a:p>
          <a:p>
            <a:pPr lvl="1">
              <a:defRPr/>
            </a:pPr>
            <a:r>
              <a:rPr lang="en-GB" dirty="0" smtClean="0">
                <a:latin typeface="Garamond" charset="0"/>
                <a:ea typeface="ＭＳ Ｐゴシック" charset="0"/>
                <a:cs typeface="ＭＳ Ｐゴシック" charset="0"/>
              </a:rPr>
              <a:t>To deliver – Particulate embolic and </a:t>
            </a:r>
            <a:r>
              <a:rPr lang="en-GB" dirty="0" err="1" smtClean="0">
                <a:latin typeface="Garamond" charset="0"/>
                <a:ea typeface="ＭＳ Ｐゴシック" charset="0"/>
                <a:cs typeface="ＭＳ Ｐゴシック" charset="0"/>
              </a:rPr>
              <a:t>pushable</a:t>
            </a:r>
            <a:r>
              <a:rPr lang="en-GB" dirty="0" smtClean="0">
                <a:latin typeface="Garamond" charset="0"/>
                <a:ea typeface="ＭＳ Ｐゴシック" charset="0"/>
                <a:cs typeface="ＭＳ Ｐゴシック" charset="0"/>
              </a:rPr>
              <a:t> </a:t>
            </a:r>
            <a:r>
              <a:rPr lang="en-GB" dirty="0" err="1" smtClean="0">
                <a:latin typeface="Garamond" charset="0"/>
                <a:ea typeface="ＭＳ Ｐゴシック" charset="0"/>
                <a:cs typeface="ＭＳ Ｐゴシック" charset="0"/>
              </a:rPr>
              <a:t>microfibre</a:t>
            </a:r>
            <a:r>
              <a:rPr lang="en-GB" dirty="0" smtClean="0">
                <a:latin typeface="Garamond" charset="0"/>
                <a:ea typeface="ＭＳ Ｐゴシック" charset="0"/>
                <a:cs typeface="ＭＳ Ｐゴシック" charset="0"/>
              </a:rPr>
              <a:t> coils </a:t>
            </a:r>
          </a:p>
          <a:p>
            <a:pPr lvl="1">
              <a:defRPr/>
            </a:pPr>
            <a:r>
              <a:rPr lang="en-GB" dirty="0" smtClean="0">
                <a:latin typeface="Garamond" charset="0"/>
                <a:ea typeface="ＭＳ Ｐゴシック" charset="0"/>
                <a:cs typeface="ＭＳ Ｐゴシック" charset="0"/>
              </a:rPr>
              <a:t>Used to treat difficult aneurysms pre GDC.</a:t>
            </a:r>
          </a:p>
          <a:p>
            <a:pPr lvl="1">
              <a:defRPr/>
            </a:pPr>
            <a:r>
              <a:rPr lang="en-GB" dirty="0" err="1">
                <a:latin typeface="Garamond" charset="0"/>
                <a:ea typeface="ＭＳ Ｐゴシック" charset="0"/>
                <a:cs typeface="ＭＳ Ｐゴシック" charset="0"/>
              </a:rPr>
              <a:t>Casasco</a:t>
            </a:r>
            <a:r>
              <a:rPr lang="en-GB" dirty="0">
                <a:latin typeface="Garamond" charset="0"/>
                <a:ea typeface="ＭＳ Ｐゴシック" charset="0"/>
                <a:cs typeface="ＭＳ Ｐゴシック" charset="0"/>
              </a:rPr>
              <a:t> et al r</a:t>
            </a:r>
            <a:r>
              <a:rPr lang="en-GB" dirty="0" smtClean="0">
                <a:latin typeface="Garamond" charset="0"/>
                <a:ea typeface="ＭＳ Ｐゴシック" charset="0"/>
                <a:cs typeface="ＭＳ Ｐゴシック" charset="0"/>
              </a:rPr>
              <a:t>eported </a:t>
            </a:r>
            <a:r>
              <a:rPr lang="en-GB" dirty="0">
                <a:latin typeface="Garamond" charset="0"/>
                <a:ea typeface="ＭＳ Ｐゴシック" charset="0"/>
                <a:cs typeface="ＭＳ Ｐゴシック" charset="0"/>
              </a:rPr>
              <a:t> </a:t>
            </a:r>
            <a:r>
              <a:rPr lang="en-GB" dirty="0" smtClean="0">
                <a:latin typeface="Garamond" charset="0"/>
                <a:ea typeface="ＭＳ Ｐゴシック" charset="0"/>
                <a:cs typeface="ＭＳ Ｐゴシック" charset="0"/>
              </a:rPr>
              <a:t>71 patients treated with </a:t>
            </a:r>
            <a:r>
              <a:rPr lang="en-GB" dirty="0" err="1" smtClean="0">
                <a:latin typeface="Garamond" charset="0"/>
                <a:ea typeface="ＭＳ Ｐゴシック" charset="0"/>
                <a:cs typeface="ＭＳ Ｐゴシック" charset="0"/>
              </a:rPr>
              <a:t>pushable</a:t>
            </a:r>
            <a:r>
              <a:rPr lang="en-GB" dirty="0" smtClean="0">
                <a:latin typeface="Garamond" charset="0"/>
                <a:ea typeface="ＭＳ Ｐゴシック" charset="0"/>
                <a:cs typeface="ＭＳ Ｐゴシック" charset="0"/>
              </a:rPr>
              <a:t> coils in JNS  1993 </a:t>
            </a:r>
          </a:p>
          <a:p>
            <a:pPr lvl="1">
              <a:defRPr/>
            </a:pPr>
            <a:r>
              <a:rPr lang="en-GB" dirty="0" smtClean="0">
                <a:latin typeface="Garamond" charset="0"/>
                <a:ea typeface="ＭＳ Ｐゴシック" charset="0"/>
                <a:cs typeface="ＭＳ Ｐゴシック" charset="0"/>
              </a:rPr>
              <a:t>Small number of patients treated with </a:t>
            </a:r>
            <a:r>
              <a:rPr lang="en-GB" dirty="0" err="1" smtClean="0">
                <a:latin typeface="Garamond" charset="0"/>
                <a:ea typeface="ＭＳ Ｐゴシック" charset="0"/>
                <a:cs typeface="ＭＳ Ｐゴシック" charset="0"/>
              </a:rPr>
              <a:t>pushable</a:t>
            </a:r>
            <a:r>
              <a:rPr lang="en-GB" dirty="0" smtClean="0">
                <a:latin typeface="Garamond" charset="0"/>
                <a:ea typeface="ＭＳ Ｐゴシック" charset="0"/>
                <a:cs typeface="ＭＳ Ｐゴシック" charset="0"/>
              </a:rPr>
              <a:t> coils in Oxford in 1989 - 1990</a:t>
            </a:r>
            <a:endParaRPr lang="en-GB" dirty="0">
              <a:latin typeface="Garamond" charset="0"/>
              <a:ea typeface="ＭＳ Ｐゴシック" charset="0"/>
              <a:cs typeface="ＭＳ Ｐゴシック" charset="0"/>
            </a:endParaRPr>
          </a:p>
          <a:p>
            <a:pPr lvl="1">
              <a:defRPr/>
            </a:pPr>
            <a:endParaRPr lang="en-GB" sz="2200" dirty="0">
              <a:latin typeface="Garamond" charset="0"/>
              <a:ea typeface="ＭＳ Ｐゴシック" charset="0"/>
              <a:cs typeface="ＭＳ Ｐゴシック" charset="0"/>
            </a:endParaRPr>
          </a:p>
          <a:p>
            <a:pPr lvl="1">
              <a:defRPr/>
            </a:pPr>
            <a:endParaRPr lang="en-GB" sz="2200" dirty="0" smtClean="0">
              <a:latin typeface="Garamond" charset="0"/>
              <a:ea typeface="ＭＳ Ｐゴシック" charset="0"/>
              <a:cs typeface="ＭＳ Ｐゴシック" charset="0"/>
            </a:endParaRPr>
          </a:p>
          <a:p>
            <a:pPr>
              <a:buFont typeface="Wingdings" charset="0"/>
              <a:buNone/>
              <a:defRPr/>
            </a:pPr>
            <a:endParaRPr lang="en-GB" dirty="0">
              <a:latin typeface="Garamond" charset="0"/>
              <a:ea typeface="ＭＳ Ｐゴシック" charset="0"/>
              <a:cs typeface="ＭＳ Ｐゴシック" charset="0"/>
            </a:endParaRPr>
          </a:p>
          <a:p>
            <a:pPr>
              <a:defRPr/>
            </a:pPr>
            <a:endParaRPr lang="en-GB" dirty="0">
              <a:latin typeface="Garamond" charset="0"/>
              <a:ea typeface="ＭＳ Ｐゴシック" charset="0"/>
              <a:cs typeface="ＭＳ Ｐゴシック" charset="0"/>
            </a:endParaRPr>
          </a:p>
        </p:txBody>
      </p:sp>
    </p:spTree>
    <p:extLst>
      <p:ext uri="{BB962C8B-B14F-4D97-AF65-F5344CB8AC3E}">
        <p14:creationId xmlns:p14="http://schemas.microsoft.com/office/powerpoint/2010/main" val="42126051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500063" y="0"/>
            <a:ext cx="8229600" cy="654050"/>
          </a:xfrm>
        </p:spPr>
        <p:txBody>
          <a:bodyPr/>
          <a:lstStyle/>
          <a:p>
            <a:pPr algn="ctr">
              <a:defRPr/>
            </a:pPr>
            <a:r>
              <a:rPr lang="en-GB" sz="2400" dirty="0" smtClean="0"/>
              <a:t>Various Interventionists</a:t>
            </a:r>
            <a:br>
              <a:rPr lang="en-GB" sz="2400" dirty="0" smtClean="0"/>
            </a:br>
            <a:endParaRPr lang="en-GB" sz="2400" dirty="0"/>
          </a:p>
        </p:txBody>
      </p:sp>
      <p:pic>
        <p:nvPicPr>
          <p:cNvPr id="106498" name="Content Placeholder 6" descr="Old INR's val.JPG"/>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22225" y="857250"/>
            <a:ext cx="4945063" cy="3214688"/>
          </a:xfrm>
        </p:spPr>
      </p:pic>
      <p:pic>
        <p:nvPicPr>
          <p:cNvPr id="106499" name="Content Placeholder 7" descr="Old INR's val0001.JPG"/>
          <p:cNvPicPr>
            <a:picLocks noGrp="1" noChangeAspect="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179888" y="857250"/>
            <a:ext cx="4749800" cy="3175000"/>
          </a:xfrm>
        </p:spPr>
      </p:pic>
      <p:pic>
        <p:nvPicPr>
          <p:cNvPr id="106500" name="Content Placeholder 9" descr="Old INR's val0001.JPG"/>
          <p:cNvPicPr>
            <a:picLocks noGrp="1" noChangeAspect="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0" y="3554413"/>
            <a:ext cx="4429125" cy="3322637"/>
          </a:xfrm>
        </p:spPr>
      </p:pic>
      <p:pic>
        <p:nvPicPr>
          <p:cNvPr id="106501" name="Content Placeholder 8" descr="Old INR's val0002.JPG"/>
          <p:cNvPicPr>
            <a:picLocks noGrp="1" noChangeAspect="1"/>
          </p:cNvPicPr>
          <p:nvPr>
            <p:ph sz="quarter" idx="4"/>
          </p:nvPr>
        </p:nvPicPr>
        <p:blipFill>
          <a:blip r:embed="rId5" cstate="email">
            <a:extLst>
              <a:ext uri="{28A0092B-C50C-407E-A947-70E740481C1C}">
                <a14:useLocalDpi xmlns:a14="http://schemas.microsoft.com/office/drawing/2010/main"/>
              </a:ext>
            </a:extLst>
          </a:blip>
          <a:srcRect/>
          <a:stretch>
            <a:fillRect/>
          </a:stretch>
        </p:blipFill>
        <p:spPr>
          <a:xfrm>
            <a:off x="4286250" y="3667125"/>
            <a:ext cx="4643438" cy="3190875"/>
          </a:xfrm>
        </p:spPr>
      </p:pic>
    </p:spTree>
    <p:extLst>
      <p:ext uri="{BB962C8B-B14F-4D97-AF65-F5344CB8AC3E}">
        <p14:creationId xmlns:p14="http://schemas.microsoft.com/office/powerpoint/2010/main" val="35027787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0"/>
            <a:ext cx="8715375" cy="1143000"/>
          </a:xfrm>
        </p:spPr>
        <p:txBody>
          <a:bodyPr/>
          <a:lstStyle/>
          <a:p>
            <a:pPr algn="ctr">
              <a:defRPr/>
            </a:pPr>
            <a:r>
              <a:rPr lang="en-GB" sz="3200" dirty="0" smtClean="0">
                <a:latin typeface="Garamond" charset="0"/>
                <a:ea typeface="ＭＳ Ｐゴシック" charset="0"/>
                <a:cs typeface="ＭＳ Ｐゴシック" charset="0"/>
              </a:rPr>
              <a:t>The development of detachable coils for cerebral aneurysms</a:t>
            </a:r>
            <a:endParaRPr lang="en-GB" sz="3200"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14313" y="973160"/>
            <a:ext cx="8537975" cy="5280839"/>
          </a:xfrm>
        </p:spPr>
        <p:txBody>
          <a:bodyPr/>
          <a:lstStyle/>
          <a:p>
            <a:pPr lvl="1">
              <a:defRPr/>
            </a:pPr>
            <a:r>
              <a:rPr lang="en-GB" sz="3600" dirty="0" smtClean="0">
                <a:latin typeface="Garamond" charset="0"/>
                <a:ea typeface="ＭＳ Ｐゴシック" charset="0"/>
                <a:cs typeface="ＭＳ Ｐゴシック" charset="0"/>
              </a:rPr>
              <a:t>Late 1980’s </a:t>
            </a:r>
          </a:p>
          <a:p>
            <a:pPr lvl="2">
              <a:defRPr/>
            </a:pPr>
            <a:r>
              <a:rPr lang="en-GB" sz="2800" dirty="0" smtClean="0">
                <a:latin typeface="Garamond" charset="0"/>
                <a:ea typeface="ＭＳ Ｐゴシック" charset="0"/>
                <a:cs typeface="ＭＳ Ｐゴシック" charset="0"/>
              </a:rPr>
              <a:t>Guido </a:t>
            </a:r>
            <a:r>
              <a:rPr lang="en-GB" sz="2800" dirty="0" err="1" smtClean="0">
                <a:latin typeface="Garamond" charset="0"/>
                <a:ea typeface="ＭＳ Ｐゴシック" charset="0"/>
                <a:cs typeface="ＭＳ Ｐゴシック" charset="0"/>
              </a:rPr>
              <a:t>Guglielmi</a:t>
            </a:r>
            <a:r>
              <a:rPr lang="en-GB" sz="2800" dirty="0" smtClean="0">
                <a:latin typeface="Garamond" charset="0"/>
                <a:ea typeface="ＭＳ Ｐゴシック" charset="0"/>
                <a:cs typeface="ＭＳ Ｐゴシック" charset="0"/>
              </a:rPr>
              <a:t> and Ivan </a:t>
            </a:r>
            <a:r>
              <a:rPr lang="en-GB" sz="2800" dirty="0" err="1" smtClean="0">
                <a:latin typeface="Garamond" charset="0"/>
                <a:ea typeface="ＭＳ Ｐゴシック" charset="0"/>
                <a:cs typeface="ＭＳ Ｐゴシック" charset="0"/>
              </a:rPr>
              <a:t>Sepetka</a:t>
            </a:r>
            <a:r>
              <a:rPr lang="en-GB" sz="2800" dirty="0" smtClean="0">
                <a:latin typeface="Garamond" charset="0"/>
                <a:ea typeface="ＭＳ Ｐゴシック" charset="0"/>
                <a:cs typeface="ＭＳ Ｐゴシック" charset="0"/>
              </a:rPr>
              <a:t> (Target engineer) </a:t>
            </a:r>
            <a:r>
              <a:rPr lang="en-GB" sz="2800" dirty="0">
                <a:latin typeface="Garamond" charset="0"/>
                <a:ea typeface="ＭＳ Ｐゴシック" charset="0"/>
                <a:cs typeface="ＭＳ Ｐゴシック" charset="0"/>
              </a:rPr>
              <a:t>&amp; </a:t>
            </a:r>
            <a:r>
              <a:rPr lang="en-GB" sz="2800" dirty="0" err="1">
                <a:latin typeface="Garamond" charset="0"/>
                <a:ea typeface="ＭＳ Ｐゴシック" charset="0"/>
                <a:cs typeface="ＭＳ Ｐゴシック" charset="0"/>
              </a:rPr>
              <a:t>Fernado</a:t>
            </a:r>
            <a:r>
              <a:rPr lang="en-GB" sz="2800" dirty="0">
                <a:latin typeface="Garamond" charset="0"/>
                <a:ea typeface="ＭＳ Ｐゴシック" charset="0"/>
                <a:cs typeface="ＭＳ Ｐゴシック" charset="0"/>
              </a:rPr>
              <a:t> </a:t>
            </a:r>
            <a:r>
              <a:rPr lang="en-GB" sz="2800" dirty="0" err="1">
                <a:latin typeface="Garamond" charset="0"/>
                <a:ea typeface="ＭＳ Ｐゴシック" charset="0"/>
                <a:cs typeface="ＭＳ Ｐゴシック" charset="0"/>
              </a:rPr>
              <a:t>Vinuela</a:t>
            </a:r>
            <a:r>
              <a:rPr lang="en-GB" sz="2800" dirty="0">
                <a:latin typeface="Garamond" charset="0"/>
                <a:ea typeface="ＭＳ Ｐゴシック" charset="0"/>
                <a:cs typeface="ＭＳ Ｐゴシック" charset="0"/>
              </a:rPr>
              <a:t> at </a:t>
            </a:r>
            <a:r>
              <a:rPr lang="en-GB" sz="2800" dirty="0" smtClean="0">
                <a:latin typeface="Garamond" charset="0"/>
                <a:ea typeface="ＭＳ Ｐゴシック" charset="0"/>
                <a:cs typeface="ＭＳ Ｐゴシック" charset="0"/>
              </a:rPr>
              <a:t>UCLA.</a:t>
            </a:r>
          </a:p>
          <a:p>
            <a:pPr lvl="2">
              <a:defRPr/>
            </a:pPr>
            <a:r>
              <a:rPr lang="en-GB" sz="2800" dirty="0" smtClean="0">
                <a:latin typeface="Garamond" charset="0"/>
                <a:ea typeface="ＭＳ Ｐゴシック" charset="0"/>
                <a:cs typeface="ＭＳ Ｐゴシック" charset="0"/>
              </a:rPr>
              <a:t>Developed the </a:t>
            </a:r>
            <a:r>
              <a:rPr lang="en-GB" sz="2800" dirty="0" err="1" smtClean="0">
                <a:latin typeface="Garamond" charset="0"/>
                <a:ea typeface="ＭＳ Ｐゴシック" charset="0"/>
                <a:cs typeface="ＭＳ Ｐゴシック" charset="0"/>
              </a:rPr>
              <a:t>Guglielmi</a:t>
            </a:r>
            <a:r>
              <a:rPr lang="en-GB" sz="2800" dirty="0" smtClean="0">
                <a:latin typeface="Garamond" charset="0"/>
                <a:ea typeface="ＭＳ Ｐゴシック" charset="0"/>
                <a:cs typeface="ＭＳ Ｐゴシック" charset="0"/>
              </a:rPr>
              <a:t> Detachable Coil (GDC)</a:t>
            </a:r>
          </a:p>
          <a:p>
            <a:pPr lvl="2">
              <a:defRPr/>
            </a:pPr>
            <a:r>
              <a:rPr lang="en-GB" sz="2800" dirty="0" smtClean="0">
                <a:latin typeface="Garamond" charset="0"/>
                <a:ea typeface="ＭＳ Ｐゴシック" charset="0"/>
                <a:cs typeface="ＭＳ Ｐゴシック" charset="0"/>
              </a:rPr>
              <a:t>Original idea was working on Electro thrombosis.  </a:t>
            </a:r>
          </a:p>
          <a:p>
            <a:pPr lvl="2">
              <a:defRPr/>
            </a:pPr>
            <a:r>
              <a:rPr lang="en-GB" sz="2800" dirty="0" smtClean="0">
                <a:latin typeface="Garamond" charset="0"/>
                <a:ea typeface="ＭＳ Ｐゴシック" charset="0"/>
                <a:cs typeface="ＭＳ Ｐゴシック" charset="0"/>
              </a:rPr>
              <a:t>Found by accident that the coils detached. </a:t>
            </a:r>
          </a:p>
          <a:p>
            <a:pPr lvl="2">
              <a:defRPr/>
            </a:pPr>
            <a:r>
              <a:rPr lang="en-GB" sz="2800" dirty="0" smtClean="0">
                <a:latin typeface="Garamond" charset="0"/>
                <a:ea typeface="ＭＳ Ｐゴシック" charset="0"/>
                <a:cs typeface="ＭＳ Ｐゴシック" charset="0"/>
              </a:rPr>
              <a:t>First Clinical use at UCLA in early 1990 – and announced at ASNR in LA that year.</a:t>
            </a:r>
          </a:p>
          <a:p>
            <a:pPr lvl="2">
              <a:defRPr/>
            </a:pPr>
            <a:r>
              <a:rPr lang="en-GB" sz="2800" dirty="0" smtClean="0">
                <a:latin typeface="Garamond" charset="0"/>
                <a:ea typeface="ＭＳ Ｐゴシック" charset="0"/>
                <a:cs typeface="ＭＳ Ｐゴシック" charset="0"/>
              </a:rPr>
              <a:t>First European use – Oxford June 1992. </a:t>
            </a:r>
          </a:p>
          <a:p>
            <a:pPr>
              <a:buFont typeface="Wingdings" charset="0"/>
              <a:buNone/>
              <a:defRPr/>
            </a:pPr>
            <a:endParaRPr lang="en-GB" dirty="0">
              <a:latin typeface="Garamond" charset="0"/>
              <a:ea typeface="ＭＳ Ｐゴシック" charset="0"/>
              <a:cs typeface="ＭＳ Ｐゴシック" charset="0"/>
            </a:endParaRPr>
          </a:p>
          <a:p>
            <a:pPr>
              <a:defRPr/>
            </a:pPr>
            <a:endParaRPr lang="en-GB" dirty="0">
              <a:latin typeface="Garamond" charset="0"/>
              <a:ea typeface="ＭＳ Ｐゴシック" charset="0"/>
              <a:cs typeface="ＭＳ Ｐゴシック" charset="0"/>
            </a:endParaRPr>
          </a:p>
        </p:txBody>
      </p:sp>
    </p:spTree>
    <p:extLst>
      <p:ext uri="{BB962C8B-B14F-4D97-AF65-F5344CB8AC3E}">
        <p14:creationId xmlns:p14="http://schemas.microsoft.com/office/powerpoint/2010/main" val="26411985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rrowheads="1"/>
          </p:cNvSpPr>
          <p:nvPr>
            <p:ph type="title"/>
          </p:nvPr>
        </p:nvSpPr>
        <p:spPr>
          <a:xfrm>
            <a:off x="179388" y="0"/>
            <a:ext cx="8686800" cy="1143000"/>
          </a:xfrm>
        </p:spPr>
        <p:txBody>
          <a:bodyPr/>
          <a:lstStyle/>
          <a:p>
            <a:pPr algn="ctr" eaLnBrk="1" hangingPunct="1">
              <a:defRPr/>
            </a:pPr>
            <a:r>
              <a:rPr lang="en-GB" sz="3200" dirty="0">
                <a:latin typeface="Garamond" charset="0"/>
                <a:ea typeface="ＭＳ Ｐゴシック" charset="0"/>
                <a:cs typeface="ＭＳ Ｐゴシック" charset="0"/>
              </a:rPr>
              <a:t>Development of interventional techniques </a:t>
            </a:r>
            <a:r>
              <a:rPr lang="en-GB" sz="3200" dirty="0" smtClean="0">
                <a:latin typeface="Garamond" charset="0"/>
                <a:ea typeface="ＭＳ Ｐゴシック" charset="0"/>
                <a:cs typeface="ＭＳ Ｐゴシック" charset="0"/>
              </a:rPr>
              <a:t/>
            </a:r>
            <a:br>
              <a:rPr lang="en-GB" sz="3200" dirty="0" smtClean="0">
                <a:latin typeface="Garamond" charset="0"/>
                <a:ea typeface="ＭＳ Ｐゴシック" charset="0"/>
                <a:cs typeface="ＭＳ Ｐゴシック" charset="0"/>
              </a:rPr>
            </a:br>
            <a:r>
              <a:rPr lang="en-GB" sz="3200" dirty="0" smtClean="0">
                <a:latin typeface="Garamond" charset="0"/>
                <a:ea typeface="ＭＳ Ｐゴシック" charset="0"/>
                <a:cs typeface="ＭＳ Ｐゴシック" charset="0"/>
              </a:rPr>
              <a:t>Introduction of  Platinum </a:t>
            </a:r>
            <a:r>
              <a:rPr lang="en-GB" sz="3200" dirty="0">
                <a:latin typeface="Garamond" charset="0"/>
                <a:ea typeface="ＭＳ Ｐゴシック" charset="0"/>
                <a:cs typeface="ＭＳ Ｐゴシック" charset="0"/>
              </a:rPr>
              <a:t>Coils Neuroradiology</a:t>
            </a:r>
          </a:p>
        </p:txBody>
      </p:sp>
      <p:sp>
        <p:nvSpPr>
          <p:cNvPr id="336899" name="Rectangle 3"/>
          <p:cNvSpPr>
            <a:spLocks noGrp="1" noChangeArrowheads="1"/>
          </p:cNvSpPr>
          <p:nvPr>
            <p:ph idx="1"/>
          </p:nvPr>
        </p:nvSpPr>
        <p:spPr>
          <a:xfrm>
            <a:off x="179388" y="1500188"/>
            <a:ext cx="8678862" cy="5143500"/>
          </a:xfrm>
        </p:spPr>
        <p:txBody>
          <a:bodyPr/>
          <a:lstStyle/>
          <a:p>
            <a:pPr eaLnBrk="1" hangingPunct="1">
              <a:defRPr/>
            </a:pPr>
            <a:r>
              <a:rPr lang="en-GB" sz="2800" dirty="0" smtClean="0">
                <a:latin typeface="Garamond" charset="0"/>
                <a:ea typeface="ＭＳ Ｐゴシック" charset="0"/>
                <a:cs typeface="ＭＳ Ｐゴシック" charset="0"/>
              </a:rPr>
              <a:t>1990 </a:t>
            </a:r>
            <a:r>
              <a:rPr lang="en-GB" sz="2800" dirty="0">
                <a:latin typeface="Garamond" charset="0"/>
                <a:ea typeface="ＭＳ Ｐゴシック" charset="0"/>
                <a:cs typeface="ＭＳ Ｐゴシック" charset="0"/>
              </a:rPr>
              <a:t>First use of a </a:t>
            </a:r>
            <a:r>
              <a:rPr lang="en-GB" sz="2800" dirty="0" err="1">
                <a:latin typeface="Garamond" charset="0"/>
                <a:ea typeface="ＭＳ Ｐゴシック" charset="0"/>
                <a:cs typeface="ＭＳ Ｐゴシック" charset="0"/>
              </a:rPr>
              <a:t>Guglielmi</a:t>
            </a:r>
            <a:r>
              <a:rPr lang="en-GB" sz="2800" dirty="0">
                <a:latin typeface="Garamond" charset="0"/>
                <a:ea typeface="ＭＳ Ｐゴシック" charset="0"/>
                <a:cs typeface="ＭＳ Ｐゴシック" charset="0"/>
              </a:rPr>
              <a:t> detachable platinum </a:t>
            </a:r>
            <a:r>
              <a:rPr lang="en-GB" sz="2800" dirty="0" smtClean="0">
                <a:latin typeface="Garamond" charset="0"/>
                <a:ea typeface="ＭＳ Ｐゴシック" charset="0"/>
                <a:cs typeface="ＭＳ Ｐゴシック" charset="0"/>
              </a:rPr>
              <a:t>coil GDC </a:t>
            </a:r>
            <a:r>
              <a:rPr lang="en-GB" sz="2800" dirty="0">
                <a:latin typeface="Garamond" charset="0"/>
                <a:ea typeface="ＭＳ Ｐゴシック" charset="0"/>
                <a:cs typeface="ＭＳ Ｐゴシック" charset="0"/>
              </a:rPr>
              <a:t>to treatment a cerebral aneurysm at UCLA</a:t>
            </a:r>
          </a:p>
          <a:p>
            <a:pPr eaLnBrk="1" hangingPunct="1">
              <a:defRPr/>
            </a:pPr>
            <a:r>
              <a:rPr lang="en-GB" sz="2800" dirty="0" smtClean="0">
                <a:latin typeface="Garamond" charset="0"/>
                <a:ea typeface="ＭＳ Ｐゴシック" charset="0"/>
                <a:cs typeface="ＭＳ Ｐゴシック" charset="0"/>
              </a:rPr>
              <a:t>First </a:t>
            </a:r>
            <a:r>
              <a:rPr lang="en-GB" sz="2800" dirty="0">
                <a:latin typeface="Garamond" charset="0"/>
                <a:ea typeface="ＭＳ Ｐゴシック" charset="0"/>
                <a:cs typeface="ＭＳ Ｐゴシック" charset="0"/>
              </a:rPr>
              <a:t>use in UK </a:t>
            </a:r>
            <a:r>
              <a:rPr lang="en-GB" sz="2800" dirty="0" smtClean="0">
                <a:latin typeface="Garamond" charset="0"/>
                <a:ea typeface="ＭＳ Ｐゴシック" charset="0"/>
                <a:cs typeface="ＭＳ Ｐゴシック" charset="0"/>
              </a:rPr>
              <a:t>in </a:t>
            </a:r>
            <a:r>
              <a:rPr lang="en-GB" sz="2800" dirty="0">
                <a:latin typeface="Garamond" charset="0"/>
                <a:ea typeface="ＭＳ Ｐゴシック" charset="0"/>
                <a:cs typeface="ＭＳ Ｐゴシック" charset="0"/>
              </a:rPr>
              <a:t>Oxford June 1992 </a:t>
            </a:r>
          </a:p>
          <a:p>
            <a:pPr eaLnBrk="1" hangingPunct="1">
              <a:defRPr/>
            </a:pPr>
            <a:endParaRPr lang="en-GB" dirty="0">
              <a:latin typeface="Garamond" charset="0"/>
              <a:ea typeface="ＭＳ Ｐゴシック" charset="0"/>
              <a:cs typeface="ＭＳ Ｐゴシック" charset="0"/>
            </a:endParaRPr>
          </a:p>
        </p:txBody>
      </p:sp>
      <p:pic>
        <p:nvPicPr>
          <p:cNvPr id="6" name="Content Placeholder 4" descr="detachableCoil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32024" y="3619727"/>
            <a:ext cx="6344101" cy="2811553"/>
          </a:xfrm>
          <a:prstGeom prst="rect">
            <a:avLst/>
          </a:prstGeom>
        </p:spPr>
      </p:pic>
    </p:spTree>
    <p:extLst>
      <p:ext uri="{BB962C8B-B14F-4D97-AF65-F5344CB8AC3E}">
        <p14:creationId xmlns:p14="http://schemas.microsoft.com/office/powerpoint/2010/main" val="32586176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rrowheads="1"/>
          </p:cNvSpPr>
          <p:nvPr>
            <p:ph type="title"/>
          </p:nvPr>
        </p:nvSpPr>
        <p:spPr>
          <a:xfrm>
            <a:off x="1117600" y="0"/>
            <a:ext cx="7246938" cy="1066800"/>
          </a:xfrm>
        </p:spPr>
        <p:txBody>
          <a:bodyPr lIns="90488" tIns="44450" rIns="90488" bIns="44450"/>
          <a:lstStyle/>
          <a:p>
            <a:pPr algn="ctr" eaLnBrk="1" hangingPunct="1">
              <a:defRPr/>
            </a:pPr>
            <a:r>
              <a:rPr lang="en-GB" sz="3600" dirty="0" smtClean="0">
                <a:latin typeface="Garamond" charset="0"/>
                <a:ea typeface="ＭＳ Ｐゴシック" charset="0"/>
                <a:cs typeface="ＭＳ Ｐゴシック" charset="0"/>
              </a:rPr>
              <a:t>Interventional Neuroradiology</a:t>
            </a:r>
            <a:r>
              <a:rPr lang="en-GB" sz="3600" dirty="0">
                <a:latin typeface="Garamond" charset="0"/>
                <a:ea typeface="ＭＳ Ｐゴシック" charset="0"/>
                <a:cs typeface="ＭＳ Ｐゴシック" charset="0"/>
              </a:rPr>
              <a:t/>
            </a:r>
            <a:br>
              <a:rPr lang="en-GB" sz="3600" dirty="0">
                <a:latin typeface="Garamond" charset="0"/>
                <a:ea typeface="ＭＳ Ｐゴシック" charset="0"/>
                <a:cs typeface="ＭＳ Ｐゴシック" charset="0"/>
              </a:rPr>
            </a:br>
            <a:r>
              <a:rPr lang="en-GB" sz="3600" dirty="0">
                <a:latin typeface="Garamond" charset="0"/>
                <a:ea typeface="ＭＳ Ｐゴシック" charset="0"/>
                <a:cs typeface="ＭＳ Ｐゴシック" charset="0"/>
              </a:rPr>
              <a:t>What</a:t>
            </a:r>
            <a:r>
              <a:rPr lang="ja-JP" altLang="en-GB" sz="3600" dirty="0">
                <a:latin typeface="Garamond" charset="0"/>
                <a:ea typeface="ＭＳ Ｐゴシック" charset="0"/>
                <a:cs typeface="ＭＳ Ｐゴシック" charset="0"/>
              </a:rPr>
              <a:t>’</a:t>
            </a:r>
            <a:r>
              <a:rPr lang="en-GB" sz="3600" dirty="0">
                <a:latin typeface="Garamond" charset="0"/>
                <a:ea typeface="ＭＳ Ｐゴシック" charset="0"/>
                <a:cs typeface="ＭＳ Ｐゴシック" charset="0"/>
              </a:rPr>
              <a:t>s Changed? </a:t>
            </a:r>
            <a:endParaRPr lang="en-US" sz="3600" dirty="0">
              <a:latin typeface="Garamond" charset="0"/>
              <a:ea typeface="ＭＳ Ｐゴシック" charset="0"/>
              <a:cs typeface="ＭＳ Ｐゴシック" charset="0"/>
            </a:endParaRPr>
          </a:p>
        </p:txBody>
      </p:sp>
      <p:sp>
        <p:nvSpPr>
          <p:cNvPr id="342020" name="Rectangle 4"/>
          <p:cNvSpPr>
            <a:spLocks noGrp="1" noChangeArrowheads="1"/>
          </p:cNvSpPr>
          <p:nvPr>
            <p:ph idx="1"/>
          </p:nvPr>
        </p:nvSpPr>
        <p:spPr>
          <a:xfrm>
            <a:off x="457200" y="1428749"/>
            <a:ext cx="8229600" cy="4992687"/>
          </a:xfrm>
        </p:spPr>
        <p:txBody>
          <a:bodyPr/>
          <a:lstStyle/>
          <a:p>
            <a:pPr eaLnBrk="1" hangingPunct="1">
              <a:defRPr/>
            </a:pPr>
            <a:r>
              <a:rPr lang="en-GB" dirty="0">
                <a:latin typeface="Garamond" charset="0"/>
                <a:ea typeface="ＭＳ Ｐゴシック" charset="0"/>
                <a:cs typeface="ＭＳ Ｐゴシック" charset="0"/>
              </a:rPr>
              <a:t>Everything</a:t>
            </a:r>
            <a:r>
              <a:rPr lang="ja-JP" altLang="en-GB" dirty="0">
                <a:latin typeface="Garamond" charset="0"/>
                <a:ea typeface="ＭＳ Ｐゴシック" charset="0"/>
                <a:cs typeface="ＭＳ Ｐゴシック" charset="0"/>
              </a:rPr>
              <a:t>’</a:t>
            </a:r>
            <a:r>
              <a:rPr lang="en-GB" dirty="0">
                <a:latin typeface="Garamond" charset="0"/>
                <a:ea typeface="ＭＳ Ｐゴシック" charset="0"/>
                <a:cs typeface="ＭＳ Ｐゴシック" charset="0"/>
              </a:rPr>
              <a:t>s changed ;</a:t>
            </a:r>
          </a:p>
          <a:p>
            <a:pPr lvl="1" eaLnBrk="1" hangingPunct="1">
              <a:defRPr/>
            </a:pPr>
            <a:r>
              <a:rPr lang="en-GB" dirty="0">
                <a:latin typeface="Garamond" charset="0"/>
                <a:ea typeface="ＭＳ Ｐゴシック" charset="0"/>
              </a:rPr>
              <a:t>	</a:t>
            </a:r>
            <a:r>
              <a:rPr lang="en-GB" dirty="0" smtClean="0">
                <a:latin typeface="Garamond" charset="0"/>
                <a:ea typeface="ＭＳ Ｐゴシック" charset="0"/>
              </a:rPr>
              <a:t>Technology   the equipment</a:t>
            </a:r>
            <a:endParaRPr lang="en-GB" dirty="0">
              <a:latin typeface="Garamond" charset="0"/>
              <a:ea typeface="ＭＳ Ｐゴシック" charset="0"/>
            </a:endParaRPr>
          </a:p>
          <a:p>
            <a:pPr lvl="1" eaLnBrk="1" hangingPunct="1">
              <a:defRPr/>
            </a:pPr>
            <a:r>
              <a:rPr lang="en-GB" dirty="0">
                <a:latin typeface="Garamond" charset="0"/>
                <a:ea typeface="ＭＳ Ｐゴシック" charset="0"/>
              </a:rPr>
              <a:t>	Techniques</a:t>
            </a:r>
          </a:p>
          <a:p>
            <a:pPr lvl="1" eaLnBrk="1" hangingPunct="1">
              <a:defRPr/>
            </a:pPr>
            <a:r>
              <a:rPr lang="en-GB" dirty="0">
                <a:latin typeface="Garamond" charset="0"/>
                <a:ea typeface="ＭＳ Ｐゴシック" charset="0"/>
              </a:rPr>
              <a:t>	</a:t>
            </a:r>
            <a:r>
              <a:rPr lang="en-GB" dirty="0" smtClean="0">
                <a:latin typeface="Garamond" charset="0"/>
                <a:ea typeface="ＭＳ Ｐゴシック" charset="0"/>
              </a:rPr>
              <a:t>Capabilities Range of diseases treated </a:t>
            </a:r>
          </a:p>
          <a:p>
            <a:pPr lvl="2" eaLnBrk="1" hangingPunct="1">
              <a:defRPr/>
            </a:pPr>
            <a:r>
              <a:rPr lang="en-GB" dirty="0" smtClean="0">
                <a:latin typeface="Garamond" charset="0"/>
                <a:ea typeface="ＭＳ Ｐゴシック" charset="0"/>
              </a:rPr>
              <a:t>Personnel</a:t>
            </a:r>
            <a:endParaRPr lang="en-GB" dirty="0">
              <a:latin typeface="Garamond" charset="0"/>
              <a:ea typeface="ＭＳ Ｐゴシック" charset="0"/>
            </a:endParaRPr>
          </a:p>
          <a:p>
            <a:pPr lvl="1" eaLnBrk="1" hangingPunct="1">
              <a:defRPr/>
            </a:pPr>
            <a:r>
              <a:rPr lang="en-GB" dirty="0">
                <a:latin typeface="Garamond" charset="0"/>
                <a:ea typeface="ＭＳ Ｐゴシック" charset="0"/>
              </a:rPr>
              <a:t>	Organisation</a:t>
            </a:r>
          </a:p>
          <a:p>
            <a:pPr lvl="1" eaLnBrk="1" hangingPunct="1">
              <a:defRPr/>
            </a:pPr>
            <a:r>
              <a:rPr lang="en-GB" dirty="0">
                <a:latin typeface="Garamond" charset="0"/>
                <a:ea typeface="ＭＳ Ｐゴシック" charset="0"/>
              </a:rPr>
              <a:t>	Pressure</a:t>
            </a:r>
          </a:p>
          <a:p>
            <a:pPr lvl="1" eaLnBrk="1" hangingPunct="1">
              <a:defRPr/>
            </a:pPr>
            <a:r>
              <a:rPr lang="en-GB" dirty="0">
                <a:latin typeface="Garamond" charset="0"/>
                <a:ea typeface="ＭＳ Ｐゴシック" charset="0"/>
              </a:rPr>
              <a:t>	Expectation </a:t>
            </a:r>
          </a:p>
          <a:p>
            <a:pPr lvl="1" eaLnBrk="1" hangingPunct="1">
              <a:defRPr/>
            </a:pPr>
            <a:r>
              <a:rPr lang="en-GB" dirty="0">
                <a:latin typeface="Garamond" charset="0"/>
                <a:ea typeface="ＭＳ Ｐゴシック" charset="0"/>
              </a:rPr>
              <a:t>	External Environment</a:t>
            </a:r>
          </a:p>
        </p:txBody>
      </p:sp>
    </p:spTree>
    <p:extLst>
      <p:ext uri="{BB962C8B-B14F-4D97-AF65-F5344CB8AC3E}">
        <p14:creationId xmlns:p14="http://schemas.microsoft.com/office/powerpoint/2010/main" val="7056362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143000"/>
          </a:xfrm>
        </p:spPr>
        <p:txBody>
          <a:bodyPr/>
          <a:lstStyle/>
          <a:p>
            <a:pPr algn="ctr"/>
            <a:r>
              <a:rPr lang="en-US" sz="3200" dirty="0" smtClean="0"/>
              <a:t>JW Aged 30 </a:t>
            </a:r>
            <a:endParaRPr lang="en-US" sz="3200" dirty="0"/>
          </a:p>
        </p:txBody>
      </p:sp>
      <p:sp>
        <p:nvSpPr>
          <p:cNvPr id="3" name="Content Placeholder 2"/>
          <p:cNvSpPr>
            <a:spLocks noGrp="1"/>
          </p:cNvSpPr>
          <p:nvPr>
            <p:ph idx="1"/>
          </p:nvPr>
        </p:nvSpPr>
        <p:spPr/>
        <p:txBody>
          <a:bodyPr/>
          <a:lstStyle/>
          <a:p>
            <a:pPr marL="0" indent="0">
              <a:buNone/>
            </a:pPr>
            <a:r>
              <a:rPr lang="en-US" sz="2400" dirty="0"/>
              <a:t>A 30-year-old woman presented with a long history </a:t>
            </a:r>
            <a:r>
              <a:rPr lang="en-US" sz="2400" dirty="0" smtClean="0"/>
              <a:t>of episodic</a:t>
            </a:r>
            <a:r>
              <a:rPr lang="en-US" sz="2400" dirty="0"/>
              <a:t>, </a:t>
            </a:r>
            <a:r>
              <a:rPr lang="en-US" sz="2400" dirty="0" smtClean="0"/>
              <a:t>severe frontal </a:t>
            </a:r>
            <a:r>
              <a:rPr lang="en-US" sz="2400" dirty="0"/>
              <a:t>headache. At the time of admission</a:t>
            </a:r>
            <a:r>
              <a:rPr lang="en-US" sz="2400" dirty="0" smtClean="0"/>
              <a:t>, the </a:t>
            </a:r>
            <a:r>
              <a:rPr lang="en-US" sz="2400" dirty="0"/>
              <a:t>headaches were daily, worse in the morning</a:t>
            </a:r>
            <a:r>
              <a:rPr lang="en-US" sz="2400" dirty="0" smtClean="0"/>
              <a:t>, lasted </a:t>
            </a:r>
            <a:r>
              <a:rPr lang="en-US" sz="2400" dirty="0"/>
              <a:t>up to 10 hours, and lately had been associated </a:t>
            </a:r>
            <a:r>
              <a:rPr lang="en-US" sz="2400" dirty="0" smtClean="0"/>
              <a:t>with vomiting</a:t>
            </a:r>
            <a:r>
              <a:rPr lang="en-US" sz="2400" dirty="0"/>
              <a:t>. Physical examination revealed no </a:t>
            </a:r>
            <a:r>
              <a:rPr lang="en-US" sz="2400" dirty="0" smtClean="0"/>
              <a:t>abnormality. Contrast</a:t>
            </a:r>
            <a:r>
              <a:rPr lang="en-US" sz="2400" dirty="0"/>
              <a:t>-enhanced cranial computed tomography </a:t>
            </a:r>
            <a:r>
              <a:rPr lang="en-US" sz="2400" dirty="0" smtClean="0"/>
              <a:t>and magnetic </a:t>
            </a:r>
            <a:r>
              <a:rPr lang="en-US" sz="2400" dirty="0"/>
              <a:t>resonance revealed a giant basilar tip </a:t>
            </a:r>
            <a:r>
              <a:rPr lang="en-US" sz="2400" dirty="0" smtClean="0"/>
              <a:t>aneurysm. This </a:t>
            </a:r>
            <a:r>
              <a:rPr lang="en-US" sz="2400" dirty="0"/>
              <a:t>was confirmed by vertebral angiography (Fig 1A </a:t>
            </a:r>
            <a:r>
              <a:rPr lang="en-US" sz="2400" dirty="0" smtClean="0"/>
              <a:t>and B</a:t>
            </a:r>
            <a:r>
              <a:rPr lang="en-US" sz="2400" dirty="0"/>
              <a:t>), which demonstrated rapid and rotatory flow within the</a:t>
            </a:r>
          </a:p>
          <a:p>
            <a:pPr marL="0" indent="0">
              <a:buNone/>
            </a:pPr>
            <a:r>
              <a:rPr lang="en-US" sz="2400" dirty="0"/>
              <a:t>aneurysm lumen.</a:t>
            </a:r>
          </a:p>
        </p:txBody>
      </p:sp>
    </p:spTree>
    <p:extLst>
      <p:ext uri="{BB962C8B-B14F-4D97-AF65-F5344CB8AC3E}">
        <p14:creationId xmlns:p14="http://schemas.microsoft.com/office/powerpoint/2010/main" val="37384008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2785"/>
          <a:stretch/>
        </p:blipFill>
        <p:spPr>
          <a:xfrm>
            <a:off x="457200" y="593647"/>
            <a:ext cx="8229600" cy="6264353"/>
          </a:xfrm>
        </p:spPr>
      </p:pic>
      <p:sp>
        <p:nvSpPr>
          <p:cNvPr id="5" name="TextBox 4"/>
          <p:cNvSpPr txBox="1"/>
          <p:nvPr/>
        </p:nvSpPr>
        <p:spPr>
          <a:xfrm>
            <a:off x="276097" y="58519"/>
            <a:ext cx="8410703" cy="646331"/>
          </a:xfrm>
          <a:prstGeom prst="rect">
            <a:avLst/>
          </a:prstGeom>
          <a:noFill/>
        </p:spPr>
        <p:txBody>
          <a:bodyPr wrap="square" rtlCol="0">
            <a:spAutoFit/>
          </a:bodyPr>
          <a:lstStyle/>
          <a:p>
            <a:pPr algn="ctr"/>
            <a:r>
              <a:rPr lang="en-US" dirty="0" smtClean="0"/>
              <a:t>Giant Basilar Aneurysm  Treated 1993 Female aged 30 Presenting with headaches</a:t>
            </a:r>
          </a:p>
          <a:p>
            <a:pPr algn="ctr"/>
            <a:r>
              <a:rPr lang="en-US" dirty="0" err="1" smtClean="0"/>
              <a:t>Renowden</a:t>
            </a:r>
            <a:r>
              <a:rPr lang="en-US" dirty="0" smtClean="0"/>
              <a:t> S &amp; Molyneux  AJNR 1995   </a:t>
            </a:r>
            <a:endParaRPr lang="en-US" dirty="0"/>
          </a:p>
        </p:txBody>
      </p:sp>
    </p:spTree>
    <p:extLst>
      <p:ext uri="{BB962C8B-B14F-4D97-AF65-F5344CB8AC3E}">
        <p14:creationId xmlns:p14="http://schemas.microsoft.com/office/powerpoint/2010/main" val="15004205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143000"/>
          </a:xfrm>
        </p:spPr>
        <p:txBody>
          <a:bodyPr/>
          <a:lstStyle/>
          <a:p>
            <a:pPr algn="ctr"/>
            <a:r>
              <a:rPr lang="en-US" sz="3200" dirty="0" smtClean="0"/>
              <a:t>JW Aged 30</a:t>
            </a:r>
            <a:endParaRPr lang="en-US" sz="3200" dirty="0"/>
          </a:p>
        </p:txBody>
      </p:sp>
      <p:sp>
        <p:nvSpPr>
          <p:cNvPr id="3" name="Content Placeholder 2"/>
          <p:cNvSpPr>
            <a:spLocks noGrp="1"/>
          </p:cNvSpPr>
          <p:nvPr>
            <p:ph idx="1"/>
          </p:nvPr>
        </p:nvSpPr>
        <p:spPr/>
        <p:txBody>
          <a:bodyPr/>
          <a:lstStyle/>
          <a:p>
            <a:pPr marL="0" indent="0">
              <a:buNone/>
            </a:pPr>
            <a:r>
              <a:rPr lang="en-US" sz="2400" dirty="0"/>
              <a:t>The variable-stiffness </a:t>
            </a:r>
            <a:r>
              <a:rPr lang="en-US" sz="2400" dirty="0" smtClean="0"/>
              <a:t>catheter was </a:t>
            </a:r>
            <a:r>
              <a:rPr lang="en-US" sz="2400" dirty="0"/>
              <a:t>introduced into the aneurysm, and through this </a:t>
            </a:r>
            <a:r>
              <a:rPr lang="en-US" sz="2400" dirty="0" smtClean="0"/>
              <a:t>catheter five </a:t>
            </a:r>
            <a:r>
              <a:rPr lang="en-US" sz="2400" dirty="0"/>
              <a:t>platinum </a:t>
            </a:r>
            <a:r>
              <a:rPr lang="en-US" sz="2400" dirty="0" err="1"/>
              <a:t>Guglielmi</a:t>
            </a:r>
            <a:r>
              <a:rPr lang="en-US" sz="2400" dirty="0"/>
              <a:t> detachable coils (Tracker </a:t>
            </a:r>
            <a:r>
              <a:rPr lang="en-US" sz="2400" dirty="0" smtClean="0"/>
              <a:t>18, 8</a:t>
            </a:r>
            <a:r>
              <a:rPr lang="en-US" sz="2400" dirty="0"/>
              <a:t>-mm helix by 40-cm length) were inserted sequentially</a:t>
            </a:r>
            <a:r>
              <a:rPr lang="en-US" sz="2400" dirty="0" smtClean="0"/>
              <a:t>, without </a:t>
            </a:r>
            <a:r>
              <a:rPr lang="en-US" sz="2400" dirty="0"/>
              <a:t>complication. The detachment time for four </a:t>
            </a:r>
            <a:r>
              <a:rPr lang="en-US" sz="2400" dirty="0" smtClean="0"/>
              <a:t>of the </a:t>
            </a:r>
            <a:r>
              <a:rPr lang="en-US" sz="2400" dirty="0"/>
              <a:t>coils ranged from 11 to 25 minutes, but the fifth </a:t>
            </a:r>
            <a:r>
              <a:rPr lang="en-US" sz="2400" dirty="0" smtClean="0"/>
              <a:t>coil had </a:t>
            </a:r>
            <a:r>
              <a:rPr lang="en-US" sz="2400" dirty="0"/>
              <a:t>still not detached at 100 minutes. The delivery </a:t>
            </a:r>
            <a:r>
              <a:rPr lang="en-US" sz="2400" dirty="0" smtClean="0"/>
              <a:t>wire was </a:t>
            </a:r>
            <a:r>
              <a:rPr lang="en-US" sz="2400" dirty="0"/>
              <a:t>torqued, and the fifth coil was successfully released.</a:t>
            </a:r>
          </a:p>
          <a:p>
            <a:pPr marL="0" indent="0">
              <a:buNone/>
            </a:pPr>
            <a:r>
              <a:rPr lang="en-US" sz="2400" dirty="0"/>
              <a:t>At this stage the procedure was terminated, and it </a:t>
            </a:r>
            <a:r>
              <a:rPr lang="en-US" sz="2400" dirty="0" smtClean="0"/>
              <a:t>was estimated </a:t>
            </a:r>
            <a:r>
              <a:rPr lang="en-US" sz="2400" dirty="0"/>
              <a:t>that approximately 40% of the aneurysm </a:t>
            </a:r>
            <a:r>
              <a:rPr lang="en-US" sz="2400" dirty="0" smtClean="0"/>
              <a:t>had been </a:t>
            </a:r>
            <a:r>
              <a:rPr lang="en-US" sz="2400" dirty="0"/>
              <a:t>occluded (Fig 1C and D). </a:t>
            </a:r>
          </a:p>
        </p:txBody>
      </p:sp>
    </p:spTree>
    <p:extLst>
      <p:ext uri="{BB962C8B-B14F-4D97-AF65-F5344CB8AC3E}">
        <p14:creationId xmlns:p14="http://schemas.microsoft.com/office/powerpoint/2010/main" val="21545526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3651"/>
          <a:stretch/>
        </p:blipFill>
        <p:spPr>
          <a:xfrm>
            <a:off x="457200" y="304484"/>
            <a:ext cx="8229600" cy="6322269"/>
          </a:xfrm>
        </p:spPr>
      </p:pic>
    </p:spTree>
    <p:extLst>
      <p:ext uri="{BB962C8B-B14F-4D97-AF65-F5344CB8AC3E}">
        <p14:creationId xmlns:p14="http://schemas.microsoft.com/office/powerpoint/2010/main" val="2963780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ACT coil aneurysm pre embo"/>
          <p:cNvPicPr>
            <a:picLocks noChangeAspect="1" noChangeArrowheads="1"/>
          </p:cNvPicPr>
          <p:nvPr/>
        </p:nvPicPr>
        <p:blipFill>
          <a:blip r:embed="rId2"/>
          <a:srcRect/>
          <a:stretch>
            <a:fillRect/>
          </a:stretch>
        </p:blipFill>
        <p:spPr bwMode="auto">
          <a:xfrm>
            <a:off x="685800" y="0"/>
            <a:ext cx="7772400" cy="6858000"/>
          </a:xfrm>
          <a:prstGeom prst="rect">
            <a:avLst/>
          </a:prstGeom>
          <a:noFill/>
        </p:spPr>
      </p:pic>
    </p:spTree>
    <p:extLst>
      <p:ext uri="{BB962C8B-B14F-4D97-AF65-F5344CB8AC3E}">
        <p14:creationId xmlns:p14="http://schemas.microsoft.com/office/powerpoint/2010/main" val="2394275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ACT coil aneurysm3"/>
          <p:cNvPicPr>
            <a:picLocks noChangeAspect="1" noChangeArrowheads="1"/>
          </p:cNvPicPr>
          <p:nvPr/>
        </p:nvPicPr>
        <p:blipFill>
          <a:blip r:embed="rId2">
            <a:lum bright="12000"/>
          </a:blip>
          <a:srcRect/>
          <a:stretch>
            <a:fillRect/>
          </a:stretch>
        </p:blipFill>
        <p:spPr bwMode="auto">
          <a:xfrm>
            <a:off x="1066800" y="-76200"/>
            <a:ext cx="6934200" cy="6934200"/>
          </a:xfrm>
          <a:prstGeom prst="rect">
            <a:avLst/>
          </a:prstGeom>
          <a:noFill/>
        </p:spPr>
      </p:pic>
    </p:spTree>
    <p:extLst>
      <p:ext uri="{BB962C8B-B14F-4D97-AF65-F5344CB8AC3E}">
        <p14:creationId xmlns:p14="http://schemas.microsoft.com/office/powerpoint/2010/main" val="26722560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ACT coil aneurysm post2"/>
          <p:cNvPicPr>
            <a:picLocks noChangeAspect="1" noChangeArrowheads="1"/>
          </p:cNvPicPr>
          <p:nvPr/>
        </p:nvPicPr>
        <p:blipFill>
          <a:blip r:embed="rId2"/>
          <a:srcRect/>
          <a:stretch>
            <a:fillRect/>
          </a:stretch>
        </p:blipFill>
        <p:spPr bwMode="auto">
          <a:xfrm>
            <a:off x="1143000" y="0"/>
            <a:ext cx="6858000" cy="6858000"/>
          </a:xfrm>
          <a:prstGeom prst="rect">
            <a:avLst/>
          </a:prstGeom>
          <a:noFill/>
        </p:spPr>
      </p:pic>
    </p:spTree>
    <p:extLst>
      <p:ext uri="{BB962C8B-B14F-4D97-AF65-F5344CB8AC3E}">
        <p14:creationId xmlns:p14="http://schemas.microsoft.com/office/powerpoint/2010/main" val="151992500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455"/>
            <a:ext cx="8229600" cy="1143000"/>
          </a:xfrm>
        </p:spPr>
        <p:txBody>
          <a:bodyPr/>
          <a:lstStyle/>
          <a:p>
            <a:pPr algn="ctr"/>
            <a:r>
              <a:rPr lang="en-US" sz="3200" dirty="0" smtClean="0"/>
              <a:t>ONYX</a:t>
            </a:r>
            <a:br>
              <a:rPr lang="en-US" sz="3200" dirty="0" smtClean="0"/>
            </a:br>
            <a:r>
              <a:rPr lang="en-US" sz="3200" dirty="0" smtClean="0"/>
              <a:t>Liquid aneurysm treatment training 2001</a:t>
            </a:r>
            <a:br>
              <a:rPr lang="en-US" sz="3200" dirty="0" smtClean="0"/>
            </a:br>
            <a:r>
              <a:rPr lang="en-US" sz="3200" dirty="0" smtClean="0"/>
              <a:t>Limoges</a:t>
            </a:r>
            <a:endParaRPr lang="en-US" sz="32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93500" y="1711911"/>
            <a:ext cx="8648169" cy="4612690"/>
          </a:xfrm>
        </p:spPr>
      </p:pic>
    </p:spTree>
    <p:extLst>
      <p:ext uri="{BB962C8B-B14F-4D97-AF65-F5344CB8AC3E}">
        <p14:creationId xmlns:p14="http://schemas.microsoft.com/office/powerpoint/2010/main" val="87418320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685800" y="228600"/>
            <a:ext cx="7391400" cy="609600"/>
          </a:xfrm>
        </p:spPr>
        <p:txBody>
          <a:bodyPr/>
          <a:lstStyle/>
          <a:p>
            <a:r>
              <a:rPr lang="en-US"/>
              <a:t>Technique</a:t>
            </a:r>
            <a:endParaRPr lang="en-GB"/>
          </a:p>
        </p:txBody>
      </p:sp>
      <p:sp>
        <p:nvSpPr>
          <p:cNvPr id="141315" name="Rectangle 3"/>
          <p:cNvSpPr>
            <a:spLocks noGrp="1" noChangeArrowheads="1"/>
          </p:cNvSpPr>
          <p:nvPr>
            <p:ph type="body" sz="half" idx="1"/>
          </p:nvPr>
        </p:nvSpPr>
        <p:spPr>
          <a:xfrm>
            <a:off x="228600" y="1676400"/>
            <a:ext cx="5410200" cy="4419600"/>
          </a:xfrm>
        </p:spPr>
        <p:txBody>
          <a:bodyPr/>
          <a:lstStyle/>
          <a:p>
            <a:r>
              <a:rPr lang="en-US" sz="2800"/>
              <a:t>Onyx HD 500</a:t>
            </a:r>
          </a:p>
          <a:p>
            <a:r>
              <a:rPr lang="en-US" sz="2800"/>
              <a:t>Hyperglide balloon</a:t>
            </a:r>
          </a:p>
          <a:p>
            <a:r>
              <a:rPr lang="en-US" sz="2800"/>
              <a:t>Rebar microcatheter</a:t>
            </a:r>
          </a:p>
          <a:p>
            <a:r>
              <a:rPr lang="en-US" sz="2800"/>
              <a:t>Medtronic INX Stents used in 2 patients</a:t>
            </a:r>
          </a:p>
          <a:p>
            <a:r>
              <a:rPr lang="en-US" sz="2800"/>
              <a:t>All Heparinized/Aspirin and  Clopridogel </a:t>
            </a:r>
          </a:p>
          <a:p>
            <a:pPr>
              <a:buFont typeface="Wingdings" charset="2"/>
              <a:buNone/>
            </a:pPr>
            <a:endParaRPr lang="en-US" sz="2800"/>
          </a:p>
          <a:p>
            <a:pPr algn="ctr">
              <a:spcBef>
                <a:spcPct val="50000"/>
              </a:spcBef>
              <a:buFont typeface="Wingdings" charset="2"/>
              <a:buNone/>
            </a:pPr>
            <a:r>
              <a:rPr lang="en-US" sz="1400"/>
              <a:t>Graphics courtesy of The Methodist Hospital, Houston, Texas</a:t>
            </a:r>
          </a:p>
          <a:p>
            <a:pPr>
              <a:buFont typeface="Wingdings" charset="2"/>
              <a:buNone/>
            </a:pPr>
            <a:endParaRPr lang="en-US" sz="2800"/>
          </a:p>
          <a:p>
            <a:pPr>
              <a:buFont typeface="Wingdings" charset="2"/>
              <a:buNone/>
            </a:pPr>
            <a:endParaRPr lang="en-GB" sz="2800"/>
          </a:p>
        </p:txBody>
      </p:sp>
      <p:pic>
        <p:nvPicPr>
          <p:cNvPr id="141316" name="Picture 4" descr="4-PLYMR1"/>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6400800" y="609600"/>
            <a:ext cx="2284413" cy="3200400"/>
          </a:xfrm>
          <a:noFill/>
          <a:ln/>
        </p:spPr>
      </p:pic>
      <p:graphicFrame>
        <p:nvGraphicFramePr>
          <p:cNvPr id="141317" name="Object 5"/>
          <p:cNvGraphicFramePr>
            <a:graphicFrameLocks noGrp="1" noChangeAspect="1"/>
          </p:cNvGraphicFramePr>
          <p:nvPr>
            <p:ph sz="quarter" idx="3"/>
          </p:nvPr>
        </p:nvGraphicFramePr>
        <p:xfrm>
          <a:off x="6400800" y="3886200"/>
          <a:ext cx="2306638" cy="2819400"/>
        </p:xfrm>
        <a:graphic>
          <a:graphicData uri="http://schemas.openxmlformats.org/presentationml/2006/ole">
            <mc:AlternateContent xmlns:mc="http://schemas.openxmlformats.org/markup-compatibility/2006">
              <mc:Choice xmlns:v="urn:schemas-microsoft-com:vml" Requires="v">
                <p:oleObj spid="_x0000_s60444" name="Image" r:id="rId4" imgW="3343742" imgH="4086795" progId="Photoshop.Image.3">
                  <p:embed/>
                </p:oleObj>
              </mc:Choice>
              <mc:Fallback>
                <p:oleObj name="Image" r:id="rId4" imgW="3343742" imgH="4086795" progId="Photoshop.Image.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886200"/>
                        <a:ext cx="230663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0626090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sz="quarter"/>
          </p:nvPr>
        </p:nvSpPr>
        <p:spPr>
          <a:xfrm>
            <a:off x="0" y="228600"/>
            <a:ext cx="8763000" cy="533400"/>
          </a:xfrm>
        </p:spPr>
        <p:txBody>
          <a:bodyPr/>
          <a:lstStyle/>
          <a:p>
            <a:pPr algn="ctr"/>
            <a:r>
              <a:rPr lang="en-GB" sz="3200" dirty="0"/>
              <a:t>28 year old haemophiliac with severe headaches</a:t>
            </a:r>
          </a:p>
        </p:txBody>
      </p:sp>
      <p:sp>
        <p:nvSpPr>
          <p:cNvPr id="153603" name="Rectangle 3"/>
          <p:cNvSpPr>
            <a:spLocks noGrp="1" noChangeArrowheads="1"/>
          </p:cNvSpPr>
          <p:nvPr>
            <p:ph sz="quarter" idx="1"/>
          </p:nvPr>
        </p:nvSpPr>
        <p:spPr>
          <a:xfrm>
            <a:off x="457200" y="1600200"/>
            <a:ext cx="4033838" cy="2179638"/>
          </a:xfrm>
        </p:spPr>
        <p:txBody>
          <a:bodyPr/>
          <a:lstStyle/>
          <a:p>
            <a:endParaRPr lang="en-US" sz="2400"/>
          </a:p>
        </p:txBody>
      </p:sp>
      <p:sp>
        <p:nvSpPr>
          <p:cNvPr id="153604" name="Rectangle 4"/>
          <p:cNvSpPr>
            <a:spLocks noGrp="1" noChangeArrowheads="1"/>
          </p:cNvSpPr>
          <p:nvPr>
            <p:ph sz="quarter" idx="2"/>
          </p:nvPr>
        </p:nvSpPr>
        <p:spPr>
          <a:xfrm>
            <a:off x="4652963" y="1600200"/>
            <a:ext cx="4033837" cy="2179638"/>
          </a:xfrm>
        </p:spPr>
        <p:txBody>
          <a:bodyPr/>
          <a:lstStyle/>
          <a:p>
            <a:endParaRPr lang="en-US" sz="2400"/>
          </a:p>
        </p:txBody>
      </p:sp>
      <p:pic>
        <p:nvPicPr>
          <p:cNvPr id="153605" name="Picture 5" descr="Leeds Bas An1"/>
          <p:cNvPicPr>
            <a:picLocks noGrp="1" noChangeAspect="1" noChangeArrowheads="1"/>
          </p:cNvPicPr>
          <p:nvPr>
            <p:ph sz="quarter" idx="3"/>
          </p:nvPr>
        </p:nvPicPr>
        <p:blipFill>
          <a:blip r:embed="rId2" cstate="screen">
            <a:extLst>
              <a:ext uri="{28A0092B-C50C-407E-A947-70E740481C1C}">
                <a14:useLocalDpi xmlns:a14="http://schemas.microsoft.com/office/drawing/2010/main"/>
              </a:ext>
            </a:extLst>
          </a:blip>
          <a:srcRect/>
          <a:stretch>
            <a:fillRect/>
          </a:stretch>
        </p:blipFill>
        <p:spPr>
          <a:xfrm>
            <a:off x="0" y="1219200"/>
            <a:ext cx="4419600" cy="5219700"/>
          </a:xfrm>
          <a:noFill/>
          <a:ln/>
        </p:spPr>
      </p:pic>
      <p:pic>
        <p:nvPicPr>
          <p:cNvPr id="153606" name="Picture 6" descr="Leeds Bas An4"/>
          <p:cNvPicPr>
            <a:picLocks noGrp="1" noChangeAspect="1" noChangeArrowheads="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a:xfrm>
            <a:off x="4124325" y="1219200"/>
            <a:ext cx="5019675" cy="5181600"/>
          </a:xfrm>
          <a:noFill/>
          <a:ln/>
        </p:spPr>
      </p:pic>
    </p:spTree>
    <p:extLst>
      <p:ext uri="{BB962C8B-B14F-4D97-AF65-F5344CB8AC3E}">
        <p14:creationId xmlns:p14="http://schemas.microsoft.com/office/powerpoint/2010/main" val="1118562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a:xfrm>
            <a:off x="1117600" y="0"/>
            <a:ext cx="7246938" cy="1066800"/>
          </a:xfrm>
        </p:spPr>
        <p:txBody>
          <a:bodyPr lIns="90488" tIns="44450" rIns="90488" bIns="44450"/>
          <a:lstStyle/>
          <a:p>
            <a:pPr algn="ctr" eaLnBrk="1" hangingPunct="1">
              <a:defRPr/>
            </a:pPr>
            <a:r>
              <a:rPr lang="en-GB" sz="3600" dirty="0">
                <a:latin typeface="Garamond" charset="0"/>
                <a:ea typeface="ＭＳ Ｐゴシック" charset="0"/>
                <a:cs typeface="ＭＳ Ｐゴシック" charset="0"/>
              </a:rPr>
              <a:t>What</a:t>
            </a:r>
            <a:r>
              <a:rPr lang="ja-JP" altLang="en-GB" sz="3600" dirty="0">
                <a:latin typeface="Garamond" charset="0"/>
                <a:ea typeface="ＭＳ Ｐゴシック" charset="0"/>
                <a:cs typeface="ＭＳ Ｐゴシック" charset="0"/>
              </a:rPr>
              <a:t>’</a:t>
            </a:r>
            <a:r>
              <a:rPr lang="en-GB" sz="3600" dirty="0">
                <a:latin typeface="Garamond" charset="0"/>
                <a:ea typeface="ＭＳ Ｐゴシック" charset="0"/>
                <a:cs typeface="ＭＳ Ｐゴシック" charset="0"/>
              </a:rPr>
              <a:t>s Changed?</a:t>
            </a:r>
            <a:endParaRPr lang="en-US" sz="3600" dirty="0">
              <a:latin typeface="Garamond" charset="0"/>
              <a:ea typeface="ＭＳ Ｐゴシック" charset="0"/>
              <a:cs typeface="ＭＳ Ｐゴシック" charset="0"/>
            </a:endParaRPr>
          </a:p>
        </p:txBody>
      </p:sp>
      <p:sp>
        <p:nvSpPr>
          <p:cNvPr id="398339" name="Rectangle 3"/>
          <p:cNvSpPr>
            <a:spLocks noGrp="1" noChangeArrowheads="1"/>
          </p:cNvSpPr>
          <p:nvPr>
            <p:ph idx="1"/>
          </p:nvPr>
        </p:nvSpPr>
        <p:spPr>
          <a:xfrm>
            <a:off x="468313" y="1801813"/>
            <a:ext cx="8229600" cy="4408487"/>
          </a:xfrm>
        </p:spPr>
        <p:txBody>
          <a:bodyPr/>
          <a:lstStyle/>
          <a:p>
            <a:pPr eaLnBrk="1" hangingPunct="1">
              <a:buFont typeface="Wingdings" charset="0"/>
              <a:buNone/>
              <a:defRPr/>
            </a:pPr>
            <a:r>
              <a:rPr lang="en-GB" sz="3200" dirty="0">
                <a:latin typeface="Garamond" charset="0"/>
                <a:ea typeface="ＭＳ Ｐゴシック" charset="0"/>
                <a:cs typeface="ＭＳ Ｐゴシック" charset="0"/>
              </a:rPr>
              <a:t>	Nothing</a:t>
            </a:r>
            <a:r>
              <a:rPr lang="ja-JP" altLang="en-GB" sz="3200" dirty="0">
                <a:latin typeface="Garamond" charset="0"/>
                <a:ea typeface="ＭＳ Ｐゴシック" charset="0"/>
                <a:cs typeface="ＭＳ Ｐゴシック" charset="0"/>
              </a:rPr>
              <a:t>’</a:t>
            </a:r>
            <a:r>
              <a:rPr lang="en-GB" sz="3200" dirty="0">
                <a:latin typeface="Garamond" charset="0"/>
                <a:ea typeface="ＭＳ Ｐゴシック" charset="0"/>
                <a:cs typeface="ＭＳ Ｐゴシック" charset="0"/>
              </a:rPr>
              <a:t>s  changed</a:t>
            </a:r>
            <a:r>
              <a:rPr lang="en-GB" sz="3200" dirty="0" smtClean="0">
                <a:latin typeface="Garamond" charset="0"/>
                <a:ea typeface="ＭＳ Ｐゴシック" charset="0"/>
                <a:cs typeface="ＭＳ Ｐゴシック" charset="0"/>
              </a:rPr>
              <a:t>:</a:t>
            </a:r>
          </a:p>
          <a:p>
            <a:pPr eaLnBrk="1" hangingPunct="1">
              <a:buFont typeface="Wingdings" charset="0"/>
              <a:buNone/>
              <a:defRPr/>
            </a:pPr>
            <a:endParaRPr lang="en-GB" dirty="0">
              <a:latin typeface="Garamond" charset="0"/>
              <a:ea typeface="ＭＳ Ｐゴシック" charset="0"/>
              <a:cs typeface="ＭＳ Ｐゴシック" charset="0"/>
            </a:endParaRPr>
          </a:p>
          <a:p>
            <a:pPr lvl="1" eaLnBrk="1" hangingPunct="1">
              <a:defRPr/>
            </a:pPr>
            <a:r>
              <a:rPr lang="en-GB" dirty="0">
                <a:latin typeface="Garamond" charset="0"/>
                <a:ea typeface="ＭＳ Ｐゴシック" charset="0"/>
              </a:rPr>
              <a:t>Patients and diseases</a:t>
            </a:r>
          </a:p>
          <a:p>
            <a:pPr lvl="1" eaLnBrk="1" hangingPunct="1">
              <a:defRPr/>
            </a:pPr>
            <a:r>
              <a:rPr lang="en-GB" dirty="0">
                <a:latin typeface="Garamond" charset="0"/>
                <a:ea typeface="ＭＳ Ｐゴシック" charset="0"/>
              </a:rPr>
              <a:t>Quality and resilience of the Staff </a:t>
            </a:r>
            <a:endParaRPr lang="en-US" dirty="0">
              <a:latin typeface="Garamond" charset="0"/>
              <a:ea typeface="ＭＳ Ｐゴシック" charset="0"/>
            </a:endParaRPr>
          </a:p>
        </p:txBody>
      </p:sp>
    </p:spTree>
    <p:extLst>
      <p:ext uri="{BB962C8B-B14F-4D97-AF65-F5344CB8AC3E}">
        <p14:creationId xmlns:p14="http://schemas.microsoft.com/office/powerpoint/2010/main" val="1609468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sz="quarter"/>
          </p:nvPr>
        </p:nvSpPr>
        <p:spPr>
          <a:xfrm>
            <a:off x="228600" y="304800"/>
            <a:ext cx="8229600" cy="685800"/>
          </a:xfrm>
        </p:spPr>
        <p:txBody>
          <a:bodyPr/>
          <a:lstStyle/>
          <a:p>
            <a:pPr algn="ctr"/>
            <a:r>
              <a:rPr lang="en-GB" sz="3200" dirty="0"/>
              <a:t>MS Age 28  </a:t>
            </a:r>
            <a:r>
              <a:rPr lang="en-GB" sz="3200" dirty="0" smtClean="0"/>
              <a:t>Haemophiliac  </a:t>
            </a:r>
            <a:r>
              <a:rPr lang="en-GB" sz="3200" dirty="0"/>
              <a:t>- severe headaches</a:t>
            </a:r>
          </a:p>
        </p:txBody>
      </p:sp>
      <p:sp>
        <p:nvSpPr>
          <p:cNvPr id="154627" name="Rectangle 3"/>
          <p:cNvSpPr>
            <a:spLocks noGrp="1" noChangeArrowheads="1"/>
          </p:cNvSpPr>
          <p:nvPr>
            <p:ph sz="quarter" idx="2"/>
          </p:nvPr>
        </p:nvSpPr>
        <p:spPr>
          <a:xfrm>
            <a:off x="4652963" y="1600200"/>
            <a:ext cx="4033837" cy="2179638"/>
          </a:xfrm>
        </p:spPr>
        <p:txBody>
          <a:bodyPr/>
          <a:lstStyle/>
          <a:p>
            <a:endParaRPr lang="en-US" sz="2400"/>
          </a:p>
        </p:txBody>
      </p:sp>
      <p:sp>
        <p:nvSpPr>
          <p:cNvPr id="154628" name="Rectangle 4"/>
          <p:cNvSpPr>
            <a:spLocks noGrp="1" noChangeArrowheads="1"/>
          </p:cNvSpPr>
          <p:nvPr>
            <p:ph sz="quarter" idx="3"/>
          </p:nvPr>
        </p:nvSpPr>
        <p:spPr>
          <a:xfrm>
            <a:off x="457200" y="3946525"/>
            <a:ext cx="4033838" cy="2179638"/>
          </a:xfrm>
        </p:spPr>
        <p:txBody>
          <a:bodyPr/>
          <a:lstStyle/>
          <a:p>
            <a:endParaRPr lang="en-US" sz="2400"/>
          </a:p>
        </p:txBody>
      </p:sp>
      <p:pic>
        <p:nvPicPr>
          <p:cNvPr id="154629" name="Picture 5" descr="Leeds Bas An CT"/>
          <p:cNvPicPr>
            <a:picLocks noGrp="1" noChangeAspect="1" noChangeArrowheads="1"/>
          </p:cNvPicPr>
          <p:nvPr>
            <p:ph sz="quarter" idx="4"/>
          </p:nvPr>
        </p:nvPicPr>
        <p:blipFill>
          <a:blip r:embed="rId2" cstate="screen">
            <a:extLst>
              <a:ext uri="{28A0092B-C50C-407E-A947-70E740481C1C}">
                <a14:useLocalDpi xmlns:a14="http://schemas.microsoft.com/office/drawing/2010/main"/>
              </a:ext>
            </a:extLst>
          </a:blip>
          <a:srcRect/>
          <a:stretch>
            <a:fillRect/>
          </a:stretch>
        </p:blipFill>
        <p:spPr>
          <a:xfrm>
            <a:off x="0" y="1447800"/>
            <a:ext cx="3448050" cy="5181600"/>
          </a:xfrm>
          <a:noFill/>
          <a:ln/>
        </p:spPr>
      </p:pic>
      <p:pic>
        <p:nvPicPr>
          <p:cNvPr id="154630" name="Picture 6" descr="Leeds Bas An 7"/>
          <p:cNvPicPr>
            <a:picLocks noGrp="1" noChangeAspect="1" noChangeArrowheads="1"/>
          </p:cNvPicPr>
          <p:nvPr>
            <p:ph sz="quarter" idx="1"/>
          </p:nvPr>
        </p:nvPicPr>
        <p:blipFill>
          <a:blip r:embed="rId3" cstate="screen">
            <a:extLst>
              <a:ext uri="{28A0092B-C50C-407E-A947-70E740481C1C}">
                <a14:useLocalDpi xmlns:a14="http://schemas.microsoft.com/office/drawing/2010/main"/>
              </a:ext>
            </a:extLst>
          </a:blip>
          <a:srcRect/>
          <a:stretch>
            <a:fillRect/>
          </a:stretch>
        </p:blipFill>
        <p:spPr>
          <a:xfrm>
            <a:off x="3352800" y="1371600"/>
            <a:ext cx="5791200" cy="5045075"/>
          </a:xfrm>
          <a:noFill/>
          <a:ln/>
        </p:spPr>
      </p:pic>
    </p:spTree>
    <p:extLst>
      <p:ext uri="{BB962C8B-B14F-4D97-AF65-F5344CB8AC3E}">
        <p14:creationId xmlns:p14="http://schemas.microsoft.com/office/powerpoint/2010/main" val="34861153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sz="quarter"/>
          </p:nvPr>
        </p:nvSpPr>
        <p:spPr>
          <a:xfrm>
            <a:off x="685800" y="228600"/>
            <a:ext cx="7772400" cy="838200"/>
          </a:xfrm>
        </p:spPr>
        <p:txBody>
          <a:bodyPr/>
          <a:lstStyle/>
          <a:p>
            <a:pPr algn="ctr"/>
            <a:r>
              <a:rPr lang="en-GB" sz="3200" dirty="0"/>
              <a:t>Onyx treatment of basilar aneurysm</a:t>
            </a:r>
          </a:p>
        </p:txBody>
      </p:sp>
      <p:sp>
        <p:nvSpPr>
          <p:cNvPr id="155651" name="Rectangle 3"/>
          <p:cNvSpPr>
            <a:spLocks noGrp="1" noChangeArrowheads="1"/>
          </p:cNvSpPr>
          <p:nvPr>
            <p:ph sz="quarter" idx="1"/>
          </p:nvPr>
        </p:nvSpPr>
        <p:spPr>
          <a:xfrm>
            <a:off x="0" y="4038600"/>
            <a:ext cx="3810000" cy="1981200"/>
          </a:xfrm>
        </p:spPr>
        <p:txBody>
          <a:bodyPr/>
          <a:lstStyle/>
          <a:p>
            <a:endParaRPr lang="en-US" sz="2400"/>
          </a:p>
        </p:txBody>
      </p:sp>
      <p:sp>
        <p:nvSpPr>
          <p:cNvPr id="155652" name="Rectangle 4"/>
          <p:cNvSpPr>
            <a:spLocks noGrp="1" noChangeArrowheads="1"/>
          </p:cNvSpPr>
          <p:nvPr>
            <p:ph sz="quarter" idx="2"/>
          </p:nvPr>
        </p:nvSpPr>
        <p:spPr>
          <a:xfrm>
            <a:off x="4652963" y="1600200"/>
            <a:ext cx="4033837" cy="2179638"/>
          </a:xfrm>
        </p:spPr>
        <p:txBody>
          <a:bodyPr/>
          <a:lstStyle/>
          <a:p>
            <a:endParaRPr lang="en-US" sz="2400"/>
          </a:p>
        </p:txBody>
      </p:sp>
      <p:pic>
        <p:nvPicPr>
          <p:cNvPr id="155653" name="Picture 5" descr="DSC00024"/>
          <p:cNvPicPr>
            <a:picLocks noGrp="1" noChangeAspect="1" noChangeArrowheads="1"/>
          </p:cNvPicPr>
          <p:nvPr>
            <p:ph sz="quarter" idx="3"/>
          </p:nvPr>
        </p:nvPicPr>
        <p:blipFill>
          <a:blip r:embed="rId2" cstate="email">
            <a:extLst>
              <a:ext uri="{28A0092B-C50C-407E-A947-70E740481C1C}">
                <a14:useLocalDpi xmlns:a14="http://schemas.microsoft.com/office/drawing/2010/main"/>
              </a:ext>
            </a:extLst>
          </a:blip>
          <a:srcRect/>
          <a:stretch>
            <a:fillRect/>
          </a:stretch>
        </p:blipFill>
        <p:spPr>
          <a:xfrm>
            <a:off x="152400" y="1371600"/>
            <a:ext cx="4495800" cy="5143500"/>
          </a:xfrm>
          <a:noFill/>
          <a:ln/>
        </p:spPr>
      </p:pic>
      <p:pic>
        <p:nvPicPr>
          <p:cNvPr id="155654" name="Picture 6" descr="DSC00023"/>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4343400" y="1371600"/>
            <a:ext cx="4648200" cy="5200650"/>
          </a:xfrm>
          <a:noFill/>
          <a:ln/>
        </p:spPr>
      </p:pic>
    </p:spTree>
    <p:extLst>
      <p:ext uri="{BB962C8B-B14F-4D97-AF65-F5344CB8AC3E}">
        <p14:creationId xmlns:p14="http://schemas.microsoft.com/office/powerpoint/2010/main" val="2583189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sz="quarter"/>
          </p:nvPr>
        </p:nvSpPr>
        <p:spPr>
          <a:xfrm>
            <a:off x="685800" y="0"/>
            <a:ext cx="7772400" cy="990600"/>
          </a:xfrm>
        </p:spPr>
        <p:txBody>
          <a:bodyPr/>
          <a:lstStyle/>
          <a:p>
            <a:pPr algn="ctr"/>
            <a:r>
              <a:rPr lang="en-GB" sz="3200" dirty="0"/>
              <a:t>Onyx treatment of basilar aneurysm</a:t>
            </a:r>
            <a:br>
              <a:rPr lang="en-GB" sz="3200" dirty="0"/>
            </a:br>
            <a:r>
              <a:rPr lang="en-GB" sz="3200" dirty="0"/>
              <a:t>Cast and balloon position</a:t>
            </a:r>
          </a:p>
        </p:txBody>
      </p:sp>
      <p:sp>
        <p:nvSpPr>
          <p:cNvPr id="156675" name="Rectangle 3"/>
          <p:cNvSpPr>
            <a:spLocks noGrp="1" noChangeArrowheads="1"/>
          </p:cNvSpPr>
          <p:nvPr>
            <p:ph sz="quarter" idx="1"/>
          </p:nvPr>
        </p:nvSpPr>
        <p:spPr>
          <a:xfrm>
            <a:off x="228600" y="4038600"/>
            <a:ext cx="3810000" cy="1981200"/>
          </a:xfrm>
        </p:spPr>
        <p:txBody>
          <a:bodyPr/>
          <a:lstStyle/>
          <a:p>
            <a:endParaRPr lang="en-US" sz="2400"/>
          </a:p>
        </p:txBody>
      </p:sp>
      <p:pic>
        <p:nvPicPr>
          <p:cNvPr id="156676" name="Picture 4" descr="DSC00037"/>
          <p:cNvPicPr>
            <a:picLocks noGrp="1" noChangeAspect="1" noChangeArrowheads="1"/>
          </p:cNvPicPr>
          <p:nvPr>
            <p:ph sz="quarter" idx="3"/>
          </p:nvPr>
        </p:nvPicPr>
        <p:blipFill>
          <a:blip r:embed="rId2" cstate="email">
            <a:extLst>
              <a:ext uri="{28A0092B-C50C-407E-A947-70E740481C1C}">
                <a14:useLocalDpi xmlns:a14="http://schemas.microsoft.com/office/drawing/2010/main"/>
              </a:ext>
            </a:extLst>
          </a:blip>
          <a:srcRect/>
          <a:stretch>
            <a:fillRect/>
          </a:stretch>
        </p:blipFill>
        <p:spPr>
          <a:xfrm>
            <a:off x="152400" y="1066800"/>
            <a:ext cx="3429000" cy="3733800"/>
          </a:xfrm>
          <a:noFill/>
          <a:ln/>
        </p:spPr>
      </p:pic>
      <p:pic>
        <p:nvPicPr>
          <p:cNvPr id="156677" name="Picture 5" descr="DSC00038"/>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5568950" y="990600"/>
            <a:ext cx="3575050" cy="3733800"/>
          </a:xfrm>
          <a:noFill/>
          <a:ln/>
        </p:spPr>
      </p:pic>
      <p:pic>
        <p:nvPicPr>
          <p:cNvPr id="156678" name="Picture 6" descr="DSC00025"/>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3048000" y="2438400"/>
            <a:ext cx="3130550" cy="3886200"/>
          </a:xfrm>
          <a:noFill/>
          <a:ln/>
        </p:spPr>
      </p:pic>
    </p:spTree>
    <p:extLst>
      <p:ext uri="{BB962C8B-B14F-4D97-AF65-F5344CB8AC3E}">
        <p14:creationId xmlns:p14="http://schemas.microsoft.com/office/powerpoint/2010/main" val="38680279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sz="quarter"/>
          </p:nvPr>
        </p:nvSpPr>
        <p:spPr>
          <a:xfrm>
            <a:off x="685800" y="304800"/>
            <a:ext cx="7772400" cy="838200"/>
          </a:xfrm>
        </p:spPr>
        <p:txBody>
          <a:bodyPr/>
          <a:lstStyle/>
          <a:p>
            <a:pPr algn="ctr"/>
            <a:r>
              <a:rPr lang="en-GB" sz="3200" dirty="0"/>
              <a:t>Onyx treatment of basilar aneurysm</a:t>
            </a:r>
            <a:br>
              <a:rPr lang="en-GB" sz="3200" dirty="0"/>
            </a:br>
            <a:r>
              <a:rPr lang="en-GB" sz="3200" dirty="0"/>
              <a:t>Immediate post treatment </a:t>
            </a:r>
            <a:r>
              <a:rPr lang="en-GB" sz="3200" dirty="0" err="1"/>
              <a:t>angio</a:t>
            </a:r>
            <a:endParaRPr lang="en-GB" sz="3200" dirty="0"/>
          </a:p>
        </p:txBody>
      </p:sp>
      <p:sp>
        <p:nvSpPr>
          <p:cNvPr id="157699" name="Rectangle 3"/>
          <p:cNvSpPr>
            <a:spLocks noGrp="1" noChangeArrowheads="1"/>
          </p:cNvSpPr>
          <p:nvPr>
            <p:ph sz="quarter" idx="1"/>
          </p:nvPr>
        </p:nvSpPr>
        <p:spPr>
          <a:xfrm>
            <a:off x="4800600" y="2895600"/>
            <a:ext cx="3810000" cy="1981200"/>
          </a:xfrm>
        </p:spPr>
        <p:txBody>
          <a:bodyPr/>
          <a:lstStyle/>
          <a:p>
            <a:endParaRPr lang="en-US" sz="2400"/>
          </a:p>
        </p:txBody>
      </p:sp>
      <p:pic>
        <p:nvPicPr>
          <p:cNvPr id="157700" name="Picture 4" descr="DSC00036"/>
          <p:cNvPicPr>
            <a:picLocks noGrp="1" noChangeAspect="1" noChangeArrowheads="1"/>
          </p:cNvPicPr>
          <p:nvPr>
            <p:ph sz="quarter" idx="4"/>
          </p:nvPr>
        </p:nvPicPr>
        <p:blipFill>
          <a:blip r:embed="rId2" cstate="email">
            <a:extLst>
              <a:ext uri="{28A0092B-C50C-407E-A947-70E740481C1C}">
                <a14:useLocalDpi xmlns:a14="http://schemas.microsoft.com/office/drawing/2010/main"/>
              </a:ext>
            </a:extLst>
          </a:blip>
          <a:srcRect/>
          <a:stretch>
            <a:fillRect/>
          </a:stretch>
        </p:blipFill>
        <p:spPr>
          <a:xfrm>
            <a:off x="381000" y="1524000"/>
            <a:ext cx="4070350" cy="4762500"/>
          </a:xfrm>
          <a:noFill/>
          <a:ln/>
        </p:spPr>
      </p:pic>
      <p:pic>
        <p:nvPicPr>
          <p:cNvPr id="157701" name="Picture 5" descr="DSC00033"/>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572000" y="1524000"/>
            <a:ext cx="4343400" cy="4699000"/>
          </a:xfrm>
          <a:noFill/>
          <a:ln/>
        </p:spPr>
      </p:pic>
    </p:spTree>
    <p:extLst>
      <p:ext uri="{BB962C8B-B14F-4D97-AF65-F5344CB8AC3E}">
        <p14:creationId xmlns:p14="http://schemas.microsoft.com/office/powerpoint/2010/main" val="218522653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sz="quarter"/>
          </p:nvPr>
        </p:nvSpPr>
        <p:spPr>
          <a:xfrm>
            <a:off x="685800" y="228600"/>
            <a:ext cx="7772400" cy="990600"/>
          </a:xfrm>
        </p:spPr>
        <p:txBody>
          <a:bodyPr/>
          <a:lstStyle/>
          <a:p>
            <a:pPr algn="ctr"/>
            <a:r>
              <a:rPr lang="en-GB" sz="3200" dirty="0"/>
              <a:t>Onyx treatment of basilar aneurysm</a:t>
            </a:r>
            <a:br>
              <a:rPr lang="en-GB" sz="3200" dirty="0"/>
            </a:br>
            <a:r>
              <a:rPr lang="en-GB" sz="3200" dirty="0"/>
              <a:t>3 month Follow up angiogram</a:t>
            </a:r>
          </a:p>
        </p:txBody>
      </p:sp>
      <p:pic>
        <p:nvPicPr>
          <p:cNvPr id="158723" name="Picture 3" descr="DSC00006"/>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228600" y="1600200"/>
            <a:ext cx="4164013" cy="4381500"/>
          </a:xfrm>
          <a:noFill/>
          <a:ln/>
        </p:spPr>
      </p:pic>
      <p:pic>
        <p:nvPicPr>
          <p:cNvPr id="158724" name="Picture 4" descr="DSC00007"/>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4419600" y="1600200"/>
            <a:ext cx="4724400" cy="4381500"/>
          </a:xfrm>
          <a:noFill/>
          <a:ln/>
        </p:spPr>
      </p:pic>
    </p:spTree>
    <p:extLst>
      <p:ext uri="{BB962C8B-B14F-4D97-AF65-F5344CB8AC3E}">
        <p14:creationId xmlns:p14="http://schemas.microsoft.com/office/powerpoint/2010/main" val="21868742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sz="quarter"/>
          </p:nvPr>
        </p:nvSpPr>
        <p:spPr>
          <a:xfrm>
            <a:off x="762000" y="304800"/>
            <a:ext cx="7772400" cy="914400"/>
          </a:xfrm>
        </p:spPr>
        <p:txBody>
          <a:bodyPr/>
          <a:lstStyle/>
          <a:p>
            <a:pPr algn="ctr"/>
            <a:r>
              <a:rPr lang="en-GB" sz="2800" dirty="0"/>
              <a:t>Onyx treatment of basilar aneurysm</a:t>
            </a:r>
            <a:br>
              <a:rPr lang="en-GB" sz="2800" dirty="0"/>
            </a:br>
            <a:r>
              <a:rPr lang="en-GB" sz="2800" dirty="0"/>
              <a:t>3 month Follow up angiogram</a:t>
            </a:r>
            <a:br>
              <a:rPr lang="en-GB" sz="2800" dirty="0"/>
            </a:br>
            <a:r>
              <a:rPr lang="en-GB" sz="2800" dirty="0"/>
              <a:t>Patient asymptomatic</a:t>
            </a:r>
          </a:p>
        </p:txBody>
      </p:sp>
      <p:sp>
        <p:nvSpPr>
          <p:cNvPr id="159747" name="Rectangle 3"/>
          <p:cNvSpPr>
            <a:spLocks noGrp="1" noChangeArrowheads="1"/>
          </p:cNvSpPr>
          <p:nvPr>
            <p:ph sz="quarter" idx="1"/>
          </p:nvPr>
        </p:nvSpPr>
        <p:spPr>
          <a:xfrm>
            <a:off x="533400" y="4419600"/>
            <a:ext cx="3810000" cy="1981200"/>
          </a:xfrm>
        </p:spPr>
        <p:txBody>
          <a:bodyPr/>
          <a:lstStyle/>
          <a:p>
            <a:endParaRPr lang="en-US" sz="2400"/>
          </a:p>
        </p:txBody>
      </p:sp>
      <p:sp>
        <p:nvSpPr>
          <p:cNvPr id="159748" name="Rectangle 4"/>
          <p:cNvSpPr>
            <a:spLocks noGrp="1" noChangeArrowheads="1"/>
          </p:cNvSpPr>
          <p:nvPr>
            <p:ph sz="quarter" idx="2"/>
          </p:nvPr>
        </p:nvSpPr>
        <p:spPr>
          <a:xfrm>
            <a:off x="4648200" y="4648200"/>
            <a:ext cx="3810000" cy="1981200"/>
          </a:xfrm>
        </p:spPr>
        <p:txBody>
          <a:bodyPr/>
          <a:lstStyle/>
          <a:p>
            <a:endParaRPr lang="en-US" sz="2400"/>
          </a:p>
        </p:txBody>
      </p:sp>
      <p:pic>
        <p:nvPicPr>
          <p:cNvPr id="159749" name="Picture 5" descr="DSC00009"/>
          <p:cNvPicPr>
            <a:picLocks noGrp="1" noChangeAspect="1" noChangeArrowheads="1"/>
          </p:cNvPicPr>
          <p:nvPr>
            <p:ph sz="quarter" idx="3"/>
          </p:nvPr>
        </p:nvPicPr>
        <p:blipFill>
          <a:blip r:embed="rId2" cstate="email">
            <a:extLst>
              <a:ext uri="{28A0092B-C50C-407E-A947-70E740481C1C}">
                <a14:useLocalDpi xmlns:a14="http://schemas.microsoft.com/office/drawing/2010/main"/>
              </a:ext>
            </a:extLst>
          </a:blip>
          <a:srcRect/>
          <a:stretch>
            <a:fillRect/>
          </a:stretch>
        </p:blipFill>
        <p:spPr>
          <a:xfrm>
            <a:off x="0" y="1466850"/>
            <a:ext cx="4533900" cy="5391150"/>
          </a:xfrm>
          <a:noFill/>
          <a:ln/>
        </p:spPr>
      </p:pic>
      <p:pic>
        <p:nvPicPr>
          <p:cNvPr id="159750" name="Picture 6" descr="DSC00008"/>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4841875" y="1524000"/>
            <a:ext cx="4302125" cy="5334000"/>
          </a:xfrm>
          <a:noFill/>
          <a:ln/>
        </p:spPr>
      </p:pic>
    </p:spTree>
    <p:extLst>
      <p:ext uri="{BB962C8B-B14F-4D97-AF65-F5344CB8AC3E}">
        <p14:creationId xmlns:p14="http://schemas.microsoft.com/office/powerpoint/2010/main" val="27275723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rrowheads="1"/>
          </p:cNvSpPr>
          <p:nvPr>
            <p:ph type="title" sz="quarter"/>
          </p:nvPr>
        </p:nvSpPr>
        <p:spPr>
          <a:xfrm>
            <a:off x="468313" y="-351836"/>
            <a:ext cx="8229600" cy="1143000"/>
          </a:xfrm>
        </p:spPr>
        <p:txBody>
          <a:bodyPr/>
          <a:lstStyle/>
          <a:p>
            <a:pPr algn="ctr"/>
            <a:r>
              <a:rPr lang="en-GB" sz="3600" dirty="0"/>
              <a:t>Female 60 </a:t>
            </a:r>
            <a:r>
              <a:rPr lang="en-GB" sz="3600" dirty="0" err="1"/>
              <a:t>yrs</a:t>
            </a:r>
            <a:r>
              <a:rPr lang="en-GB" sz="3600" dirty="0"/>
              <a:t> with unsteadiness</a:t>
            </a:r>
          </a:p>
        </p:txBody>
      </p:sp>
      <p:pic>
        <p:nvPicPr>
          <p:cNvPr id="204804" name="Picture 4" descr="DSC00267"/>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468313" y="981075"/>
            <a:ext cx="3960812" cy="3311525"/>
          </a:xfrm>
          <a:noFill/>
          <a:ln/>
        </p:spPr>
      </p:pic>
      <p:pic>
        <p:nvPicPr>
          <p:cNvPr id="204805" name="Picture 5" descr="DSC00270"/>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5148263" y="836613"/>
            <a:ext cx="3621087" cy="3214687"/>
          </a:xfrm>
          <a:noFill/>
          <a:ln/>
        </p:spPr>
      </p:pic>
      <p:pic>
        <p:nvPicPr>
          <p:cNvPr id="204806" name="Picture 6" descr="DSC00268"/>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3492500" y="3644900"/>
            <a:ext cx="4248150" cy="2924175"/>
          </a:xfrm>
          <a:noFill/>
          <a:ln/>
        </p:spPr>
      </p:pic>
    </p:spTree>
    <p:extLst>
      <p:ext uri="{BB962C8B-B14F-4D97-AF65-F5344CB8AC3E}">
        <p14:creationId xmlns:p14="http://schemas.microsoft.com/office/powerpoint/2010/main" val="100653163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sz="quarter"/>
          </p:nvPr>
        </p:nvSpPr>
        <p:spPr>
          <a:xfrm>
            <a:off x="755650" y="188913"/>
            <a:ext cx="7561263" cy="576262"/>
          </a:xfrm>
        </p:spPr>
        <p:txBody>
          <a:bodyPr/>
          <a:lstStyle/>
          <a:p>
            <a:pPr algn="ctr"/>
            <a:r>
              <a:rPr lang="en-GB" sz="4000" dirty="0"/>
              <a:t>Female 60 </a:t>
            </a:r>
            <a:r>
              <a:rPr lang="en-GB" sz="4000" dirty="0" err="1"/>
              <a:t>yrs</a:t>
            </a:r>
            <a:r>
              <a:rPr lang="en-GB" sz="4000" dirty="0"/>
              <a:t> with unsteadiness</a:t>
            </a:r>
          </a:p>
        </p:txBody>
      </p:sp>
      <p:pic>
        <p:nvPicPr>
          <p:cNvPr id="203781" name="Picture 5" descr="DSC00272"/>
          <p:cNvPicPr>
            <a:picLocks noGrp="1" noChangeAspect="1" noChangeArrowheads="1"/>
          </p:cNvPicPr>
          <p:nvPr>
            <p:ph sz="quarter" idx="1"/>
          </p:nvPr>
        </p:nvPicPr>
        <p:blipFill>
          <a:blip r:embed="rId2" cstate="email">
            <a:lum bright="6000"/>
            <a:extLst>
              <a:ext uri="{28A0092B-C50C-407E-A947-70E740481C1C}">
                <a14:useLocalDpi xmlns:a14="http://schemas.microsoft.com/office/drawing/2010/main"/>
              </a:ext>
            </a:extLst>
          </a:blip>
          <a:srcRect/>
          <a:stretch>
            <a:fillRect/>
          </a:stretch>
        </p:blipFill>
        <p:spPr>
          <a:xfrm>
            <a:off x="250825" y="765175"/>
            <a:ext cx="4537075" cy="4313238"/>
          </a:xfrm>
          <a:noFill/>
          <a:ln/>
        </p:spPr>
      </p:pic>
      <p:pic>
        <p:nvPicPr>
          <p:cNvPr id="203782" name="Picture 6" descr="DSC00270"/>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751388" y="2420938"/>
            <a:ext cx="4392612" cy="4214812"/>
          </a:xfrm>
          <a:noFill/>
          <a:ln/>
        </p:spPr>
      </p:pic>
    </p:spTree>
    <p:extLst>
      <p:ext uri="{BB962C8B-B14F-4D97-AF65-F5344CB8AC3E}">
        <p14:creationId xmlns:p14="http://schemas.microsoft.com/office/powerpoint/2010/main" val="174289109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sz="quarter"/>
          </p:nvPr>
        </p:nvSpPr>
        <p:spPr>
          <a:xfrm>
            <a:off x="684213" y="188913"/>
            <a:ext cx="7772400" cy="431800"/>
          </a:xfrm>
        </p:spPr>
        <p:txBody>
          <a:bodyPr/>
          <a:lstStyle/>
          <a:p>
            <a:r>
              <a:rPr lang="en-GB" sz="4000"/>
              <a:t>Female 60 yrs with unsteadiness</a:t>
            </a:r>
          </a:p>
        </p:txBody>
      </p:sp>
      <p:pic>
        <p:nvPicPr>
          <p:cNvPr id="205827" name="Picture 3" descr="DSC00272"/>
          <p:cNvPicPr>
            <a:picLocks noGrp="1" noChangeAspect="1" noChangeArrowheads="1"/>
          </p:cNvPicPr>
          <p:nvPr>
            <p:ph sz="quarter" idx="1"/>
          </p:nvPr>
        </p:nvPicPr>
        <p:blipFill>
          <a:blip r:embed="rId2" cstate="email">
            <a:lum bright="6000"/>
            <a:extLst>
              <a:ext uri="{28A0092B-C50C-407E-A947-70E740481C1C}">
                <a14:useLocalDpi xmlns:a14="http://schemas.microsoft.com/office/drawing/2010/main"/>
              </a:ext>
            </a:extLst>
          </a:blip>
          <a:srcRect/>
          <a:stretch>
            <a:fillRect/>
          </a:stretch>
        </p:blipFill>
        <p:spPr>
          <a:xfrm>
            <a:off x="0" y="836613"/>
            <a:ext cx="5832475" cy="4870450"/>
          </a:xfrm>
          <a:noFill/>
          <a:ln/>
        </p:spPr>
      </p:pic>
      <p:pic>
        <p:nvPicPr>
          <p:cNvPr id="205828" name="Picture 4" descr="DSC00273"/>
          <p:cNvPicPr>
            <a:picLocks noGrp="1" noChangeAspect="1" noChangeArrowheads="1"/>
          </p:cNvPicPr>
          <p:nvPr>
            <p:ph sz="quarter" idx="2"/>
          </p:nvPr>
        </p:nvPicPr>
        <p:blipFill>
          <a:blip r:embed="rId3" cstate="email">
            <a:lum bright="6000"/>
            <a:extLst>
              <a:ext uri="{28A0092B-C50C-407E-A947-70E740481C1C}">
                <a14:useLocalDpi xmlns:a14="http://schemas.microsoft.com/office/drawing/2010/main"/>
              </a:ext>
            </a:extLst>
          </a:blip>
          <a:srcRect/>
          <a:stretch>
            <a:fillRect/>
          </a:stretch>
        </p:blipFill>
        <p:spPr>
          <a:xfrm>
            <a:off x="4964113" y="836613"/>
            <a:ext cx="3963987" cy="4897437"/>
          </a:xfrm>
          <a:noFill/>
          <a:ln/>
        </p:spPr>
      </p:pic>
      <p:sp>
        <p:nvSpPr>
          <p:cNvPr id="205829" name="Rectangle 5"/>
          <p:cNvSpPr>
            <a:spLocks noGrp="1" noChangeArrowheads="1"/>
          </p:cNvSpPr>
          <p:nvPr>
            <p:ph sz="quarter" idx="4"/>
          </p:nvPr>
        </p:nvSpPr>
        <p:spPr>
          <a:xfrm>
            <a:off x="5076825" y="4365625"/>
            <a:ext cx="3810000" cy="1981200"/>
          </a:xfrm>
        </p:spPr>
        <p:txBody>
          <a:bodyPr/>
          <a:lstStyle/>
          <a:p>
            <a:r>
              <a:rPr lang="en-GB" sz="2400"/>
              <a:t>                                 </a:t>
            </a:r>
          </a:p>
        </p:txBody>
      </p:sp>
    </p:spTree>
    <p:extLst>
      <p:ext uri="{BB962C8B-B14F-4D97-AF65-F5344CB8AC3E}">
        <p14:creationId xmlns:p14="http://schemas.microsoft.com/office/powerpoint/2010/main" val="8815235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rrowheads="1"/>
          </p:cNvSpPr>
          <p:nvPr>
            <p:ph type="title" sz="quarter"/>
          </p:nvPr>
        </p:nvSpPr>
        <p:spPr>
          <a:xfrm>
            <a:off x="457200" y="-296862"/>
            <a:ext cx="8229600" cy="1143000"/>
          </a:xfrm>
        </p:spPr>
        <p:txBody>
          <a:bodyPr/>
          <a:lstStyle/>
          <a:p>
            <a:pPr algn="ctr"/>
            <a:r>
              <a:rPr lang="en-GB" sz="2800" dirty="0"/>
              <a:t>Female 60 </a:t>
            </a:r>
            <a:r>
              <a:rPr lang="en-GB" sz="2800" dirty="0" err="1"/>
              <a:t>yrs</a:t>
            </a:r>
            <a:r>
              <a:rPr lang="en-GB" sz="2800" dirty="0"/>
              <a:t> with unsteadiness</a:t>
            </a:r>
          </a:p>
        </p:txBody>
      </p:sp>
      <p:pic>
        <p:nvPicPr>
          <p:cNvPr id="206853" name="Picture 5" descr="DSC00274"/>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0" y="1125538"/>
            <a:ext cx="5472113" cy="4103687"/>
          </a:xfrm>
          <a:noFill/>
          <a:ln/>
        </p:spPr>
      </p:pic>
      <p:pic>
        <p:nvPicPr>
          <p:cNvPr id="206854" name="Picture 6" descr="DSC00413"/>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3887788" y="2636838"/>
            <a:ext cx="5256212" cy="3943350"/>
          </a:xfrm>
          <a:noFill/>
          <a:ln/>
        </p:spPr>
      </p:pic>
    </p:spTree>
    <p:extLst>
      <p:ext uri="{BB962C8B-B14F-4D97-AF65-F5344CB8AC3E}">
        <p14:creationId xmlns:p14="http://schemas.microsoft.com/office/powerpoint/2010/main" val="9572573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23441"/>
            <a:ext cx="8827876" cy="818709"/>
          </a:xfrm>
        </p:spPr>
        <p:txBody>
          <a:bodyPr/>
          <a:lstStyle/>
          <a:p>
            <a:pPr algn="ctr">
              <a:defRPr/>
            </a:pPr>
            <a:r>
              <a:rPr lang="en-GB" sz="3200" dirty="0">
                <a:latin typeface="Garamond" charset="0"/>
                <a:ea typeface="ＭＳ Ｐゴシック" charset="0"/>
                <a:cs typeface="ＭＳ Ｐゴシック" charset="0"/>
              </a:rPr>
              <a:t>How do we Introduce new devices and technology into </a:t>
            </a:r>
            <a:r>
              <a:rPr lang="en-GB" sz="3200" dirty="0" err="1" smtClean="0">
                <a:latin typeface="Garamond" charset="0"/>
                <a:ea typeface="ＭＳ Ｐゴシック" charset="0"/>
                <a:cs typeface="ＭＳ Ｐゴシック" charset="0"/>
              </a:rPr>
              <a:t>NeuroRadiology</a:t>
            </a:r>
            <a:r>
              <a:rPr lang="en-GB" sz="3200" dirty="0" smtClean="0">
                <a:latin typeface="Garamond" charset="0"/>
                <a:ea typeface="ＭＳ Ｐゴシック" charset="0"/>
                <a:cs typeface="ＭＳ Ｐゴシック" charset="0"/>
              </a:rPr>
              <a:t> </a:t>
            </a:r>
            <a:r>
              <a:rPr lang="en-GB" sz="3200" dirty="0">
                <a:latin typeface="Garamond" charset="0"/>
                <a:ea typeface="ＭＳ Ｐゴシック" charset="0"/>
                <a:cs typeface="ＭＳ Ｐゴシック" charset="0"/>
              </a:rPr>
              <a:t>?</a:t>
            </a:r>
          </a:p>
        </p:txBody>
      </p:sp>
      <p:sp>
        <p:nvSpPr>
          <p:cNvPr id="3" name="Content Placeholder 2"/>
          <p:cNvSpPr>
            <a:spLocks noGrp="1"/>
          </p:cNvSpPr>
          <p:nvPr>
            <p:ph idx="1"/>
          </p:nvPr>
        </p:nvSpPr>
        <p:spPr>
          <a:xfrm>
            <a:off x="214313" y="842150"/>
            <a:ext cx="8537974" cy="5741001"/>
          </a:xfrm>
        </p:spPr>
        <p:txBody>
          <a:bodyPr/>
          <a:lstStyle/>
          <a:p>
            <a:pPr>
              <a:defRPr/>
            </a:pPr>
            <a:r>
              <a:rPr lang="en-GB" sz="2400" dirty="0">
                <a:latin typeface="Garamond" charset="0"/>
                <a:ea typeface="ＭＳ Ｐゴシック" charset="0"/>
                <a:cs typeface="ＭＳ Ｐゴシック" charset="0"/>
              </a:rPr>
              <a:t>Regulatory Pathway – Drugs</a:t>
            </a:r>
          </a:p>
          <a:p>
            <a:pPr lvl="1">
              <a:defRPr/>
            </a:pPr>
            <a:r>
              <a:rPr lang="en-GB" sz="2400" dirty="0">
                <a:latin typeface="Garamond" charset="0"/>
                <a:ea typeface="ＭＳ Ｐゴシック" charset="0"/>
              </a:rPr>
              <a:t>Phase 1 – 2 Trials, Safety - Efficacy</a:t>
            </a:r>
          </a:p>
          <a:p>
            <a:pPr lvl="1">
              <a:defRPr/>
            </a:pPr>
            <a:r>
              <a:rPr lang="en-GB" sz="2400" dirty="0">
                <a:latin typeface="Garamond" charset="0"/>
                <a:ea typeface="ＭＳ Ｐゴシック" charset="0"/>
              </a:rPr>
              <a:t>Phase 3 RCT</a:t>
            </a:r>
          </a:p>
          <a:p>
            <a:pPr lvl="1">
              <a:defRPr/>
            </a:pPr>
            <a:r>
              <a:rPr lang="en-GB" sz="2400" dirty="0">
                <a:latin typeface="Garamond" charset="0"/>
                <a:ea typeface="ＭＳ Ｐゴシック" charset="0"/>
              </a:rPr>
              <a:t>Market approval</a:t>
            </a:r>
          </a:p>
          <a:p>
            <a:pPr lvl="1">
              <a:defRPr/>
            </a:pPr>
            <a:r>
              <a:rPr lang="en-GB" sz="2400" dirty="0">
                <a:latin typeface="Garamond" charset="0"/>
                <a:ea typeface="ＭＳ Ｐゴシック" charset="0"/>
              </a:rPr>
              <a:t>UK NICE for Cost effectiveness / Benefit </a:t>
            </a:r>
          </a:p>
          <a:p>
            <a:pPr>
              <a:defRPr/>
            </a:pPr>
            <a:r>
              <a:rPr lang="en-GB" sz="2400" dirty="0">
                <a:latin typeface="Garamond" charset="0"/>
                <a:ea typeface="ＭＳ Ｐゴシック" charset="0"/>
                <a:cs typeface="ＭＳ Ｐゴシック" charset="0"/>
              </a:rPr>
              <a:t>Regulatory Pathway </a:t>
            </a:r>
            <a:r>
              <a:rPr lang="en-GB" sz="2400" dirty="0" smtClean="0">
                <a:latin typeface="Garamond" charset="0"/>
                <a:ea typeface="ＭＳ Ｐゴシック" charset="0"/>
                <a:cs typeface="ＭＳ Ｐゴシック" charset="0"/>
              </a:rPr>
              <a:t>for Devices:</a:t>
            </a:r>
          </a:p>
          <a:p>
            <a:pPr lvl="1">
              <a:defRPr/>
            </a:pPr>
            <a:r>
              <a:rPr lang="en-GB" sz="2200" dirty="0" smtClean="0">
                <a:latin typeface="Garamond" charset="0"/>
                <a:ea typeface="ＭＳ Ｐゴシック" charset="0"/>
                <a:cs typeface="ＭＳ Ｐゴシック" charset="0"/>
              </a:rPr>
              <a:t> Introduced in the 1990’s </a:t>
            </a:r>
            <a:endParaRPr lang="en-GB" sz="2200" dirty="0">
              <a:latin typeface="Garamond" charset="0"/>
              <a:ea typeface="ＭＳ Ｐゴシック" charset="0"/>
              <a:cs typeface="ＭＳ Ｐゴシック" charset="0"/>
            </a:endParaRPr>
          </a:p>
          <a:p>
            <a:pPr lvl="1">
              <a:defRPr/>
            </a:pPr>
            <a:r>
              <a:rPr lang="en-GB" sz="2400" dirty="0">
                <a:latin typeface="Garamond" charset="0"/>
                <a:ea typeface="ＭＳ Ｐゴシック" charset="0"/>
              </a:rPr>
              <a:t>CE Marking – Substantially equivalent to existing approved device </a:t>
            </a:r>
          </a:p>
          <a:p>
            <a:pPr lvl="1">
              <a:defRPr/>
            </a:pPr>
            <a:r>
              <a:rPr lang="en-GB" sz="2400" dirty="0">
                <a:latin typeface="Garamond" charset="0"/>
                <a:ea typeface="ＭＳ Ｐゴシック" charset="0"/>
              </a:rPr>
              <a:t>510 K for FDA</a:t>
            </a:r>
          </a:p>
          <a:p>
            <a:pPr>
              <a:defRPr/>
            </a:pPr>
            <a:r>
              <a:rPr lang="en-GB" sz="2400" dirty="0">
                <a:latin typeface="Garamond" charset="0"/>
                <a:ea typeface="ＭＳ Ｐゴシック" charset="0"/>
                <a:cs typeface="ＭＳ Ｐゴシック" charset="0"/>
              </a:rPr>
              <a:t>Need to show safety and some evidence of efficacy in phase 1 &amp; 2 Trials</a:t>
            </a:r>
          </a:p>
          <a:p>
            <a:pPr lvl="1">
              <a:defRPr/>
            </a:pPr>
            <a:r>
              <a:rPr lang="en-GB" sz="2000" dirty="0">
                <a:latin typeface="Garamond" charset="0"/>
                <a:ea typeface="ＭＳ Ｐゴシック" charset="0"/>
              </a:rPr>
              <a:t>No requirement for clinical effectiveness studies</a:t>
            </a:r>
          </a:p>
          <a:p>
            <a:pPr lvl="1">
              <a:defRPr/>
            </a:pPr>
            <a:r>
              <a:rPr lang="en-GB" sz="2000" dirty="0">
                <a:latin typeface="Garamond" charset="0"/>
                <a:ea typeface="ＭＳ Ｐゴシック" charset="0"/>
              </a:rPr>
              <a:t>No requirement in Europe for an RCT</a:t>
            </a:r>
          </a:p>
          <a:p>
            <a:pPr>
              <a:buFont typeface="Wingdings" charset="0"/>
              <a:buNone/>
              <a:defRPr/>
            </a:pPr>
            <a:endParaRPr lang="en-GB" dirty="0">
              <a:latin typeface="Garamond" charset="0"/>
              <a:ea typeface="ＭＳ Ｐゴシック" charset="0"/>
              <a:cs typeface="ＭＳ Ｐゴシック" charset="0"/>
            </a:endParaRPr>
          </a:p>
          <a:p>
            <a:pPr>
              <a:defRPr/>
            </a:pPr>
            <a:endParaRPr lang="en-GB" dirty="0">
              <a:latin typeface="Garamond" charset="0"/>
              <a:ea typeface="ＭＳ Ｐゴシック" charset="0"/>
              <a:cs typeface="ＭＳ Ｐゴシック" charset="0"/>
            </a:endParaRPr>
          </a:p>
        </p:txBody>
      </p:sp>
    </p:spTree>
    <p:extLst>
      <p:ext uri="{BB962C8B-B14F-4D97-AF65-F5344CB8AC3E}">
        <p14:creationId xmlns:p14="http://schemas.microsoft.com/office/powerpoint/2010/main" val="288712868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sz="quarter"/>
          </p:nvPr>
        </p:nvSpPr>
        <p:spPr>
          <a:xfrm>
            <a:off x="468313" y="0"/>
            <a:ext cx="8229600" cy="1143000"/>
          </a:xfrm>
        </p:spPr>
        <p:txBody>
          <a:bodyPr/>
          <a:lstStyle/>
          <a:p>
            <a:pPr algn="ctr"/>
            <a:r>
              <a:rPr lang="en-GB" sz="3200" dirty="0"/>
              <a:t>Re-treatment 3 months </a:t>
            </a:r>
            <a:br>
              <a:rPr lang="en-GB" sz="3200" dirty="0"/>
            </a:br>
            <a:r>
              <a:rPr lang="en-GB" sz="3200" dirty="0"/>
              <a:t>Symptomatically significantly better</a:t>
            </a:r>
          </a:p>
        </p:txBody>
      </p:sp>
      <p:sp>
        <p:nvSpPr>
          <p:cNvPr id="207875" name="Rectangle 3"/>
          <p:cNvSpPr>
            <a:spLocks noGrp="1" noChangeArrowheads="1"/>
          </p:cNvSpPr>
          <p:nvPr>
            <p:ph sz="quarter" idx="3"/>
          </p:nvPr>
        </p:nvSpPr>
        <p:spPr>
          <a:xfrm>
            <a:off x="457200" y="3946525"/>
            <a:ext cx="4033838" cy="2179638"/>
          </a:xfrm>
        </p:spPr>
        <p:txBody>
          <a:bodyPr/>
          <a:lstStyle/>
          <a:p>
            <a:endParaRPr lang="en-US" sz="2400"/>
          </a:p>
        </p:txBody>
      </p:sp>
      <p:pic>
        <p:nvPicPr>
          <p:cNvPr id="207876" name="Picture 4" descr="DSC00416"/>
          <p:cNvPicPr>
            <a:picLocks noGrp="1" noChangeAspect="1" noChangeArrowheads="1"/>
          </p:cNvPicPr>
          <p:nvPr>
            <p:ph sz="quarter" idx="2"/>
          </p:nvPr>
        </p:nvPicPr>
        <p:blipFill>
          <a:blip r:embed="rId2" cstate="email">
            <a:lum bright="6000"/>
            <a:extLst>
              <a:ext uri="{28A0092B-C50C-407E-A947-70E740481C1C}">
                <a14:useLocalDpi xmlns:a14="http://schemas.microsoft.com/office/drawing/2010/main"/>
              </a:ext>
            </a:extLst>
          </a:blip>
          <a:srcRect/>
          <a:stretch>
            <a:fillRect/>
          </a:stretch>
        </p:blipFill>
        <p:spPr>
          <a:xfrm>
            <a:off x="3851275" y="1652588"/>
            <a:ext cx="5292725" cy="5205412"/>
          </a:xfrm>
          <a:noFill/>
          <a:ln/>
        </p:spPr>
      </p:pic>
      <p:pic>
        <p:nvPicPr>
          <p:cNvPr id="207877" name="Picture 5" descr="DSC00421"/>
          <p:cNvPicPr>
            <a:picLocks noGrp="1" noChangeAspect="1" noChangeArrowheads="1"/>
          </p:cNvPicPr>
          <p:nvPr>
            <p:ph sz="quarter" idx="1"/>
          </p:nvPr>
        </p:nvPicPr>
        <p:blipFill>
          <a:blip r:embed="rId3" cstate="email">
            <a:lum bright="6000"/>
            <a:extLst>
              <a:ext uri="{28A0092B-C50C-407E-A947-70E740481C1C}">
                <a14:useLocalDpi xmlns:a14="http://schemas.microsoft.com/office/drawing/2010/main"/>
              </a:ext>
            </a:extLst>
          </a:blip>
          <a:srcRect/>
          <a:stretch>
            <a:fillRect/>
          </a:stretch>
        </p:blipFill>
        <p:spPr>
          <a:xfrm>
            <a:off x="0" y="1268413"/>
            <a:ext cx="4752975" cy="5319712"/>
          </a:xfrm>
          <a:noFill/>
          <a:ln/>
        </p:spPr>
      </p:pic>
    </p:spTree>
    <p:extLst>
      <p:ext uri="{BB962C8B-B14F-4D97-AF65-F5344CB8AC3E}">
        <p14:creationId xmlns:p14="http://schemas.microsoft.com/office/powerpoint/2010/main" val="295009039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rrowheads="1"/>
          </p:cNvSpPr>
          <p:nvPr>
            <p:ph type="title" sz="quarter"/>
          </p:nvPr>
        </p:nvSpPr>
        <p:spPr>
          <a:xfrm>
            <a:off x="457200" y="274638"/>
            <a:ext cx="8686800" cy="1143000"/>
          </a:xfrm>
        </p:spPr>
        <p:txBody>
          <a:bodyPr/>
          <a:lstStyle/>
          <a:p>
            <a:r>
              <a:rPr lang="en-GB" sz="3200"/>
              <a:t>Re-treatment 3 months with Neuroform and ONYX</a:t>
            </a:r>
          </a:p>
        </p:txBody>
      </p:sp>
      <p:pic>
        <p:nvPicPr>
          <p:cNvPr id="208902" name="Picture 6" descr="DSC00421"/>
          <p:cNvPicPr>
            <a:picLocks noGrp="1" noChangeAspect="1" noChangeArrowheads="1"/>
          </p:cNvPicPr>
          <p:nvPr>
            <p:ph sz="quarter" idx="1"/>
          </p:nvPr>
        </p:nvPicPr>
        <p:blipFill>
          <a:blip r:embed="rId2" cstate="email">
            <a:lum bright="12000"/>
            <a:extLst>
              <a:ext uri="{28A0092B-C50C-407E-A947-70E740481C1C}">
                <a14:useLocalDpi xmlns:a14="http://schemas.microsoft.com/office/drawing/2010/main"/>
              </a:ext>
            </a:extLst>
          </a:blip>
          <a:srcRect/>
          <a:stretch>
            <a:fillRect/>
          </a:stretch>
        </p:blipFill>
        <p:spPr>
          <a:xfrm>
            <a:off x="900113" y="1247775"/>
            <a:ext cx="7478712" cy="5610225"/>
          </a:xfrm>
          <a:noFill/>
          <a:ln/>
        </p:spPr>
      </p:pic>
    </p:spTree>
    <p:extLst>
      <p:ext uri="{BB962C8B-B14F-4D97-AF65-F5344CB8AC3E}">
        <p14:creationId xmlns:p14="http://schemas.microsoft.com/office/powerpoint/2010/main" val="262213780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sz="quarter"/>
          </p:nvPr>
        </p:nvSpPr>
        <p:spPr/>
        <p:txBody>
          <a:bodyPr/>
          <a:lstStyle/>
          <a:p>
            <a:r>
              <a:rPr lang="en-GB" sz="3200"/>
              <a:t>Neuroform in place and 30mm Hyperglide balloon</a:t>
            </a:r>
          </a:p>
        </p:txBody>
      </p:sp>
      <p:sp>
        <p:nvSpPr>
          <p:cNvPr id="209924" name="Rectangle 4"/>
          <p:cNvSpPr>
            <a:spLocks noGrp="1" noChangeArrowheads="1"/>
          </p:cNvSpPr>
          <p:nvPr>
            <p:ph sz="quarter" idx="4"/>
          </p:nvPr>
        </p:nvSpPr>
        <p:spPr>
          <a:xfrm>
            <a:off x="4652963" y="3946525"/>
            <a:ext cx="4033837" cy="2179638"/>
          </a:xfrm>
        </p:spPr>
        <p:txBody>
          <a:bodyPr/>
          <a:lstStyle/>
          <a:p>
            <a:endParaRPr lang="en-US" sz="2400"/>
          </a:p>
        </p:txBody>
      </p:sp>
      <p:pic>
        <p:nvPicPr>
          <p:cNvPr id="209925" name="Picture 5" descr="DSC0042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0" y="908050"/>
            <a:ext cx="5822950" cy="4367213"/>
          </a:xfrm>
          <a:noFill/>
          <a:ln/>
        </p:spPr>
      </p:pic>
      <p:pic>
        <p:nvPicPr>
          <p:cNvPr id="209926" name="Picture 6" descr="DSC00424"/>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3995738" y="1628775"/>
            <a:ext cx="5148262" cy="5127625"/>
          </a:xfrm>
          <a:noFill/>
          <a:ln/>
        </p:spPr>
      </p:pic>
    </p:spTree>
    <p:extLst>
      <p:ext uri="{BB962C8B-B14F-4D97-AF65-F5344CB8AC3E}">
        <p14:creationId xmlns:p14="http://schemas.microsoft.com/office/powerpoint/2010/main" val="331190683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rrowheads="1"/>
          </p:cNvSpPr>
          <p:nvPr>
            <p:ph type="title" sz="quarter"/>
          </p:nvPr>
        </p:nvSpPr>
        <p:spPr>
          <a:xfrm>
            <a:off x="468313" y="0"/>
            <a:ext cx="8229600" cy="1143000"/>
          </a:xfrm>
        </p:spPr>
        <p:txBody>
          <a:bodyPr/>
          <a:lstStyle/>
          <a:p>
            <a:r>
              <a:rPr lang="en-GB" sz="3600"/>
              <a:t>Post re-treatment tent &amp; ONYX</a:t>
            </a:r>
          </a:p>
        </p:txBody>
      </p:sp>
      <p:pic>
        <p:nvPicPr>
          <p:cNvPr id="210950" name="Picture 6" descr="DSC00430"/>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0" y="765175"/>
            <a:ext cx="4319588" cy="5759450"/>
          </a:xfrm>
          <a:noFill/>
          <a:ln/>
        </p:spPr>
      </p:pic>
      <p:pic>
        <p:nvPicPr>
          <p:cNvPr id="210953" name="Picture 9" descr="DSC00433"/>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4356100" y="765175"/>
            <a:ext cx="4838700" cy="5688013"/>
          </a:xfrm>
          <a:noFill/>
          <a:ln/>
        </p:spPr>
      </p:pic>
    </p:spTree>
    <p:extLst>
      <p:ext uri="{BB962C8B-B14F-4D97-AF65-F5344CB8AC3E}">
        <p14:creationId xmlns:p14="http://schemas.microsoft.com/office/powerpoint/2010/main" val="43979767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4"/>
          <p:cNvSpPr>
            <a:spLocks noGrp="1" noRot="1" noChangeArrowheads="1"/>
          </p:cNvSpPr>
          <p:nvPr>
            <p:ph type="title" sz="quarter"/>
          </p:nvPr>
        </p:nvSpPr>
        <p:spPr>
          <a:xfrm>
            <a:off x="611188" y="6742113"/>
            <a:ext cx="8229600" cy="115887"/>
          </a:xfrm>
        </p:spPr>
        <p:txBody>
          <a:bodyPr/>
          <a:lstStyle/>
          <a:p>
            <a:endParaRPr lang="en-US" sz="4000"/>
          </a:p>
        </p:txBody>
      </p:sp>
      <p:pic>
        <p:nvPicPr>
          <p:cNvPr id="242697" name="Picture 9" descr="DSC00267"/>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684213" y="549275"/>
            <a:ext cx="3241675" cy="2865438"/>
          </a:xfrm>
          <a:noFill/>
          <a:ln/>
        </p:spPr>
      </p:pic>
      <p:pic>
        <p:nvPicPr>
          <p:cNvPr id="242698" name="Picture 10" descr="DSC00404"/>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787900" y="692150"/>
            <a:ext cx="3743325" cy="3024188"/>
          </a:xfrm>
          <a:noFill/>
          <a:ln/>
        </p:spPr>
      </p:pic>
      <p:pic>
        <p:nvPicPr>
          <p:cNvPr id="242699" name="Picture 11" descr="DSC00405"/>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611188" y="3994150"/>
            <a:ext cx="3455987" cy="2863850"/>
          </a:xfrm>
          <a:noFill/>
          <a:ln/>
        </p:spPr>
      </p:pic>
      <p:pic>
        <p:nvPicPr>
          <p:cNvPr id="242700" name="Picture 12" descr="DSC01862"/>
          <p:cNvPicPr>
            <a:picLocks noGrp="1" noChangeAspect="1" noChangeArrowheads="1"/>
          </p:cNvPicPr>
          <p:nvPr>
            <p:ph sz="quarter" idx="4"/>
          </p:nvPr>
        </p:nvPicPr>
        <p:blipFill>
          <a:blip r:embed="rId5" cstate="email">
            <a:extLst>
              <a:ext uri="{28A0092B-C50C-407E-A947-70E740481C1C}">
                <a14:useLocalDpi xmlns:a14="http://schemas.microsoft.com/office/drawing/2010/main"/>
              </a:ext>
            </a:extLst>
          </a:blip>
          <a:srcRect/>
          <a:stretch>
            <a:fillRect/>
          </a:stretch>
        </p:blipFill>
        <p:spPr>
          <a:xfrm>
            <a:off x="5003800" y="4122738"/>
            <a:ext cx="3935413" cy="2735262"/>
          </a:xfrm>
          <a:noFill/>
          <a:ln/>
        </p:spPr>
      </p:pic>
      <p:sp>
        <p:nvSpPr>
          <p:cNvPr id="242701" name="Text Box 13"/>
          <p:cNvSpPr txBox="1">
            <a:spLocks noChangeArrowheads="1"/>
          </p:cNvSpPr>
          <p:nvPr/>
        </p:nvSpPr>
        <p:spPr bwMode="auto">
          <a:xfrm>
            <a:off x="1258888" y="188913"/>
            <a:ext cx="1892300" cy="366712"/>
          </a:xfrm>
          <a:prstGeom prst="rect">
            <a:avLst/>
          </a:prstGeom>
          <a:noFill/>
          <a:ln w="9525">
            <a:noFill/>
            <a:miter lim="800000"/>
            <a:headEnd/>
            <a:tailEnd/>
          </a:ln>
          <a:effectLst/>
        </p:spPr>
        <p:txBody>
          <a:bodyPr>
            <a:prstTxWarp prst="textNoShape">
              <a:avLst/>
            </a:prstTxWarp>
            <a:spAutoFit/>
          </a:bodyPr>
          <a:lstStyle/>
          <a:p>
            <a:pPr algn="ctr"/>
            <a:r>
              <a:rPr lang="en-GB"/>
              <a:t>Pre treatment</a:t>
            </a:r>
          </a:p>
        </p:txBody>
      </p:sp>
      <p:sp>
        <p:nvSpPr>
          <p:cNvPr id="242702" name="Text Box 14"/>
          <p:cNvSpPr txBox="1">
            <a:spLocks noChangeArrowheads="1"/>
          </p:cNvSpPr>
          <p:nvPr/>
        </p:nvSpPr>
        <p:spPr bwMode="auto">
          <a:xfrm>
            <a:off x="5364163" y="260350"/>
            <a:ext cx="2873375" cy="366713"/>
          </a:xfrm>
          <a:prstGeom prst="rect">
            <a:avLst/>
          </a:prstGeom>
          <a:noFill/>
          <a:ln w="9525">
            <a:noFill/>
            <a:miter lim="800000"/>
            <a:headEnd/>
            <a:tailEnd/>
          </a:ln>
          <a:effectLst/>
        </p:spPr>
        <p:txBody>
          <a:bodyPr>
            <a:prstTxWarp prst="textNoShape">
              <a:avLst/>
            </a:prstTxWarp>
            <a:spAutoFit/>
          </a:bodyPr>
          <a:lstStyle/>
          <a:p>
            <a:pPr algn="ctr"/>
            <a:r>
              <a:rPr lang="en-GB"/>
              <a:t>Early post treatment</a:t>
            </a:r>
          </a:p>
        </p:txBody>
      </p:sp>
      <p:sp>
        <p:nvSpPr>
          <p:cNvPr id="242703" name="Text Box 15"/>
          <p:cNvSpPr txBox="1">
            <a:spLocks noChangeArrowheads="1"/>
          </p:cNvSpPr>
          <p:nvPr/>
        </p:nvSpPr>
        <p:spPr bwMode="auto">
          <a:xfrm>
            <a:off x="1476375" y="3500438"/>
            <a:ext cx="2001838" cy="366712"/>
          </a:xfrm>
          <a:prstGeom prst="rect">
            <a:avLst/>
          </a:prstGeom>
          <a:noFill/>
          <a:ln w="9525">
            <a:noFill/>
            <a:miter lim="800000"/>
            <a:headEnd/>
            <a:tailEnd/>
          </a:ln>
          <a:effectLst/>
        </p:spPr>
        <p:txBody>
          <a:bodyPr wrap="none">
            <a:prstTxWarp prst="textNoShape">
              <a:avLst/>
            </a:prstTxWarp>
            <a:spAutoFit/>
          </a:bodyPr>
          <a:lstStyle/>
          <a:p>
            <a:r>
              <a:rPr lang="en-GB"/>
              <a:t>Early post treatment</a:t>
            </a:r>
          </a:p>
        </p:txBody>
      </p:sp>
      <p:sp>
        <p:nvSpPr>
          <p:cNvPr id="242704" name="Text Box 16"/>
          <p:cNvSpPr txBox="1">
            <a:spLocks noChangeArrowheads="1"/>
          </p:cNvSpPr>
          <p:nvPr/>
        </p:nvSpPr>
        <p:spPr bwMode="auto">
          <a:xfrm>
            <a:off x="5940425" y="3789363"/>
            <a:ext cx="2386013" cy="366712"/>
          </a:xfrm>
          <a:prstGeom prst="rect">
            <a:avLst/>
          </a:prstGeom>
          <a:noFill/>
          <a:ln w="9525">
            <a:noFill/>
            <a:miter lim="800000"/>
            <a:headEnd/>
            <a:tailEnd/>
          </a:ln>
          <a:effectLst/>
        </p:spPr>
        <p:txBody>
          <a:bodyPr>
            <a:prstTxWarp prst="textNoShape">
              <a:avLst/>
            </a:prstTxWarp>
            <a:spAutoFit/>
          </a:bodyPr>
          <a:lstStyle/>
          <a:p>
            <a:pPr algn="ctr"/>
            <a:r>
              <a:rPr lang="en-GB"/>
              <a:t>2 year follow up</a:t>
            </a:r>
          </a:p>
        </p:txBody>
      </p:sp>
    </p:spTree>
    <p:extLst>
      <p:ext uri="{BB962C8B-B14F-4D97-AF65-F5344CB8AC3E}">
        <p14:creationId xmlns:p14="http://schemas.microsoft.com/office/powerpoint/2010/main" val="331585846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rrowheads="1"/>
          </p:cNvSpPr>
          <p:nvPr>
            <p:ph type="title" sz="quarter"/>
          </p:nvPr>
        </p:nvSpPr>
        <p:spPr>
          <a:xfrm>
            <a:off x="457200" y="0"/>
            <a:ext cx="8229600" cy="1143000"/>
          </a:xfrm>
        </p:spPr>
        <p:txBody>
          <a:bodyPr/>
          <a:lstStyle/>
          <a:p>
            <a:pPr algn="ctr"/>
            <a:r>
              <a:rPr lang="en-GB" sz="3200" dirty="0"/>
              <a:t>2 year follow up Basilar Trunk aneurysm treatment Age 62 Clinically well</a:t>
            </a:r>
          </a:p>
        </p:txBody>
      </p:sp>
      <p:pic>
        <p:nvPicPr>
          <p:cNvPr id="244744" name="Picture 8" descr="DSC01863"/>
          <p:cNvPicPr>
            <a:picLocks noGrp="1" noChangeAspect="1" noChangeArrowheads="1"/>
          </p:cNvPicPr>
          <p:nvPr>
            <p:ph sz="quarter" idx="1"/>
          </p:nvPr>
        </p:nvPicPr>
        <p:blipFill rotWithShape="1">
          <a:blip r:embed="rId2" cstate="email">
            <a:extLst>
              <a:ext uri="{28A0092B-C50C-407E-A947-70E740481C1C}">
                <a14:useLocalDpi xmlns:a14="http://schemas.microsoft.com/office/drawing/2010/main"/>
              </a:ext>
            </a:extLst>
          </a:blip>
          <a:srcRect/>
          <a:stretch/>
        </p:blipFill>
        <p:spPr>
          <a:xfrm>
            <a:off x="769757" y="1417638"/>
            <a:ext cx="3741417" cy="2422555"/>
          </a:xfrm>
          <a:noFill/>
          <a:ln/>
        </p:spPr>
      </p:pic>
      <p:pic>
        <p:nvPicPr>
          <p:cNvPr id="244745" name="Picture 9" descr="DSC01864"/>
          <p:cNvPicPr>
            <a:picLocks noGrp="1" noChangeAspect="1" noChangeArrowheads="1"/>
          </p:cNvPicPr>
          <p:nvPr>
            <p:ph sz="quarter" idx="2"/>
          </p:nvPr>
        </p:nvPicPr>
        <p:blipFill rotWithShape="1">
          <a:blip r:embed="rId3" cstate="email">
            <a:extLst>
              <a:ext uri="{28A0092B-C50C-407E-A947-70E740481C1C}">
                <a14:useLocalDpi xmlns:a14="http://schemas.microsoft.com/office/drawing/2010/main"/>
              </a:ext>
            </a:extLst>
          </a:blip>
          <a:srcRect/>
          <a:stretch/>
        </p:blipFill>
        <p:spPr>
          <a:xfrm>
            <a:off x="4974858" y="1417638"/>
            <a:ext cx="3711942" cy="2534950"/>
          </a:xfrm>
          <a:noFill/>
          <a:ln/>
        </p:spPr>
      </p:pic>
      <p:pic>
        <p:nvPicPr>
          <p:cNvPr id="244746" name="Picture 10" descr="DSC01865"/>
          <p:cNvPicPr>
            <a:picLocks noGrp="1" noChangeAspect="1" noChangeArrowheads="1"/>
          </p:cNvPicPr>
          <p:nvPr>
            <p:ph sz="quarter" idx="3"/>
          </p:nvPr>
        </p:nvPicPr>
        <p:blipFill rotWithShape="1">
          <a:blip r:embed="rId4" cstate="email">
            <a:extLst>
              <a:ext uri="{28A0092B-C50C-407E-A947-70E740481C1C}">
                <a14:useLocalDpi xmlns:a14="http://schemas.microsoft.com/office/drawing/2010/main"/>
              </a:ext>
            </a:extLst>
          </a:blip>
          <a:srcRect/>
          <a:stretch/>
        </p:blipFill>
        <p:spPr>
          <a:xfrm>
            <a:off x="2238688" y="3825825"/>
            <a:ext cx="5039508" cy="2876059"/>
          </a:xfrm>
          <a:noFill/>
          <a:ln/>
        </p:spPr>
      </p:pic>
    </p:spTree>
    <p:extLst>
      <p:ext uri="{BB962C8B-B14F-4D97-AF65-F5344CB8AC3E}">
        <p14:creationId xmlns:p14="http://schemas.microsoft.com/office/powerpoint/2010/main" val="84099718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rrowheads="1"/>
          </p:cNvSpPr>
          <p:nvPr>
            <p:ph type="title" sz="quarter"/>
          </p:nvPr>
        </p:nvSpPr>
        <p:spPr>
          <a:xfrm>
            <a:off x="30018" y="-481694"/>
            <a:ext cx="8686800" cy="1196975"/>
          </a:xfrm>
        </p:spPr>
        <p:txBody>
          <a:bodyPr/>
          <a:lstStyle/>
          <a:p>
            <a:pPr algn="ctr"/>
            <a:r>
              <a:rPr lang="en-GB" sz="2400" dirty="0"/>
              <a:t>ONYX treatment of Broad based ICA aneurysm</a:t>
            </a:r>
            <a:br>
              <a:rPr lang="en-GB" sz="2400" dirty="0"/>
            </a:br>
            <a:r>
              <a:rPr lang="en-GB" sz="2400" dirty="0"/>
              <a:t>45 male with large SAH</a:t>
            </a:r>
          </a:p>
        </p:txBody>
      </p:sp>
      <p:pic>
        <p:nvPicPr>
          <p:cNvPr id="226314" name="Picture 10" descr="Villa on the Cap 070"/>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323850" y="981075"/>
            <a:ext cx="4138613" cy="3103563"/>
          </a:xfrm>
          <a:noFill/>
          <a:ln/>
        </p:spPr>
      </p:pic>
      <p:pic>
        <p:nvPicPr>
          <p:cNvPr id="226315" name="Picture 11" descr="Villa on the Cap 071"/>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5210175" y="835025"/>
            <a:ext cx="3933825" cy="2951163"/>
          </a:xfrm>
          <a:noFill/>
          <a:ln/>
        </p:spPr>
      </p:pic>
      <p:pic>
        <p:nvPicPr>
          <p:cNvPr id="226316" name="Picture 12" descr="Villa on the Cap 072"/>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611188" y="3933825"/>
            <a:ext cx="3960812" cy="2971800"/>
          </a:xfrm>
          <a:noFill/>
          <a:ln/>
        </p:spPr>
      </p:pic>
      <p:pic>
        <p:nvPicPr>
          <p:cNvPr id="226317" name="Picture 13" descr="Villa on the Cap 074"/>
          <p:cNvPicPr>
            <a:picLocks noGrp="1" noChangeAspect="1" noChangeArrowheads="1"/>
          </p:cNvPicPr>
          <p:nvPr>
            <p:ph sz="quarter" idx="4"/>
          </p:nvPr>
        </p:nvPicPr>
        <p:blipFill>
          <a:blip r:embed="rId5" cstate="email">
            <a:extLst>
              <a:ext uri="{28A0092B-C50C-407E-A947-70E740481C1C}">
                <a14:useLocalDpi xmlns:a14="http://schemas.microsoft.com/office/drawing/2010/main"/>
              </a:ext>
            </a:extLst>
          </a:blip>
          <a:srcRect/>
          <a:stretch>
            <a:fillRect/>
          </a:stretch>
        </p:blipFill>
        <p:spPr>
          <a:xfrm>
            <a:off x="5208588" y="3938588"/>
            <a:ext cx="3684587" cy="2763837"/>
          </a:xfrm>
          <a:noFill/>
          <a:ln/>
        </p:spPr>
      </p:pic>
    </p:spTree>
    <p:extLst>
      <p:ext uri="{BB962C8B-B14F-4D97-AF65-F5344CB8AC3E}">
        <p14:creationId xmlns:p14="http://schemas.microsoft.com/office/powerpoint/2010/main" val="278958136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4"/>
          <p:cNvSpPr>
            <a:spLocks noGrp="1" noRot="1" noChangeArrowheads="1"/>
          </p:cNvSpPr>
          <p:nvPr>
            <p:ph type="title" sz="quarter"/>
          </p:nvPr>
        </p:nvSpPr>
        <p:spPr/>
        <p:txBody>
          <a:bodyPr/>
          <a:lstStyle/>
          <a:p>
            <a:r>
              <a:rPr lang="en-GB" sz="3200"/>
              <a:t>ONYX treatment of Broad based ICA aneurysm  45 year old  male SAH</a:t>
            </a:r>
          </a:p>
        </p:txBody>
      </p:sp>
      <p:sp>
        <p:nvSpPr>
          <p:cNvPr id="228359" name="Rectangle 7"/>
          <p:cNvSpPr>
            <a:spLocks noGrp="1" noChangeArrowheads="1"/>
          </p:cNvSpPr>
          <p:nvPr>
            <p:ph sz="quarter" idx="3"/>
          </p:nvPr>
        </p:nvSpPr>
        <p:spPr/>
        <p:txBody>
          <a:bodyPr/>
          <a:lstStyle/>
          <a:p>
            <a:endParaRPr lang="en-US" sz="2400"/>
          </a:p>
        </p:txBody>
      </p:sp>
      <p:sp>
        <p:nvSpPr>
          <p:cNvPr id="228360" name="Rectangle 8"/>
          <p:cNvSpPr>
            <a:spLocks noGrp="1" noChangeArrowheads="1"/>
          </p:cNvSpPr>
          <p:nvPr>
            <p:ph sz="quarter" idx="4"/>
          </p:nvPr>
        </p:nvSpPr>
        <p:spPr/>
        <p:txBody>
          <a:bodyPr/>
          <a:lstStyle/>
          <a:p>
            <a:endParaRPr lang="en-US" sz="2400"/>
          </a:p>
        </p:txBody>
      </p:sp>
      <p:pic>
        <p:nvPicPr>
          <p:cNvPr id="228363" name="Picture 11" descr="Villa on the Cap 075"/>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179388" y="1484313"/>
            <a:ext cx="5327650" cy="3995737"/>
          </a:xfrm>
          <a:noFill/>
          <a:ln/>
        </p:spPr>
      </p:pic>
      <p:pic>
        <p:nvPicPr>
          <p:cNvPr id="228364" name="Picture 12" descr="Villa on the Cap 077"/>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751388" y="2924175"/>
            <a:ext cx="4392612" cy="3590925"/>
          </a:xfrm>
          <a:noFill/>
          <a:ln/>
        </p:spPr>
      </p:pic>
    </p:spTree>
    <p:extLst>
      <p:ext uri="{BB962C8B-B14F-4D97-AF65-F5344CB8AC3E}">
        <p14:creationId xmlns:p14="http://schemas.microsoft.com/office/powerpoint/2010/main" val="317115061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p:cNvSpPr>
            <a:spLocks noGrp="1" noRot="1" noChangeArrowheads="1"/>
          </p:cNvSpPr>
          <p:nvPr>
            <p:ph type="title" sz="quarter"/>
          </p:nvPr>
        </p:nvSpPr>
        <p:spPr/>
        <p:txBody>
          <a:bodyPr/>
          <a:lstStyle/>
          <a:p>
            <a:pPr algn="ctr"/>
            <a:r>
              <a:rPr lang="en-GB" sz="3600" dirty="0"/>
              <a:t>Angiogram at 2 weeks</a:t>
            </a:r>
          </a:p>
        </p:txBody>
      </p:sp>
      <p:sp>
        <p:nvSpPr>
          <p:cNvPr id="230407" name="Rectangle 7"/>
          <p:cNvSpPr>
            <a:spLocks noGrp="1" noChangeArrowheads="1"/>
          </p:cNvSpPr>
          <p:nvPr>
            <p:ph sz="quarter" idx="3"/>
          </p:nvPr>
        </p:nvSpPr>
        <p:spPr/>
        <p:txBody>
          <a:bodyPr/>
          <a:lstStyle/>
          <a:p>
            <a:endParaRPr lang="en-US" sz="2400"/>
          </a:p>
        </p:txBody>
      </p:sp>
      <p:sp>
        <p:nvSpPr>
          <p:cNvPr id="230408" name="Rectangle 8"/>
          <p:cNvSpPr>
            <a:spLocks noGrp="1" noChangeArrowheads="1"/>
          </p:cNvSpPr>
          <p:nvPr>
            <p:ph sz="quarter" idx="4"/>
          </p:nvPr>
        </p:nvSpPr>
        <p:spPr/>
        <p:txBody>
          <a:bodyPr/>
          <a:lstStyle/>
          <a:p>
            <a:endParaRPr lang="en-US" sz="2400"/>
          </a:p>
        </p:txBody>
      </p:sp>
      <p:pic>
        <p:nvPicPr>
          <p:cNvPr id="230410" name="Picture 10" descr="Villa on the Cap 080"/>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0" y="1557338"/>
            <a:ext cx="4857750" cy="5040312"/>
          </a:xfrm>
          <a:noFill/>
          <a:ln/>
        </p:spPr>
      </p:pic>
      <p:pic>
        <p:nvPicPr>
          <p:cNvPr id="230412" name="Picture 12" descr="Villa on the Cap 082"/>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4895850" y="1628775"/>
            <a:ext cx="4248150" cy="4811713"/>
          </a:xfrm>
          <a:noFill/>
          <a:ln/>
        </p:spPr>
      </p:pic>
    </p:spTree>
    <p:extLst>
      <p:ext uri="{BB962C8B-B14F-4D97-AF65-F5344CB8AC3E}">
        <p14:creationId xmlns:p14="http://schemas.microsoft.com/office/powerpoint/2010/main" val="146338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4"/>
          <p:cNvSpPr>
            <a:spLocks noGrp="1" noRot="1" noChangeArrowheads="1"/>
          </p:cNvSpPr>
          <p:nvPr>
            <p:ph type="title" sz="quarter"/>
          </p:nvPr>
        </p:nvSpPr>
        <p:spPr>
          <a:xfrm>
            <a:off x="468313" y="-171450"/>
            <a:ext cx="8229600" cy="1143000"/>
          </a:xfrm>
        </p:spPr>
        <p:txBody>
          <a:bodyPr/>
          <a:lstStyle/>
          <a:p>
            <a:r>
              <a:rPr lang="en-GB" sz="3200"/>
              <a:t>Neuroform stent and Hyperglide balloon</a:t>
            </a:r>
          </a:p>
        </p:txBody>
      </p:sp>
      <p:sp>
        <p:nvSpPr>
          <p:cNvPr id="234503" name="Rectangle 7"/>
          <p:cNvSpPr>
            <a:spLocks noGrp="1" noChangeArrowheads="1"/>
          </p:cNvSpPr>
          <p:nvPr>
            <p:ph sz="quarter" idx="3"/>
          </p:nvPr>
        </p:nvSpPr>
        <p:spPr/>
        <p:txBody>
          <a:bodyPr/>
          <a:lstStyle/>
          <a:p>
            <a:endParaRPr lang="en-US" sz="2400"/>
          </a:p>
        </p:txBody>
      </p:sp>
      <p:pic>
        <p:nvPicPr>
          <p:cNvPr id="234505" name="Picture 9" descr="Villa on the Cap 085"/>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684213" y="908050"/>
            <a:ext cx="3360737" cy="3744913"/>
          </a:xfrm>
          <a:noFill/>
          <a:ln/>
        </p:spPr>
      </p:pic>
      <p:pic>
        <p:nvPicPr>
          <p:cNvPr id="234506" name="Picture 10" descr="Villa on the Cap 086"/>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932363" y="3860800"/>
            <a:ext cx="4211637" cy="2997200"/>
          </a:xfrm>
          <a:noFill/>
          <a:ln/>
        </p:spPr>
      </p:pic>
      <p:pic>
        <p:nvPicPr>
          <p:cNvPr id="234507" name="Picture 11" descr="Villa on the Cap 087"/>
          <p:cNvPicPr>
            <a:picLocks noGrp="1" noChangeAspect="1" noChangeArrowheads="1"/>
          </p:cNvPicPr>
          <p:nvPr>
            <p:ph sz="quarter" idx="4"/>
          </p:nvPr>
        </p:nvPicPr>
        <p:blipFill>
          <a:blip r:embed="rId4" cstate="email">
            <a:extLst>
              <a:ext uri="{28A0092B-C50C-407E-A947-70E740481C1C}">
                <a14:useLocalDpi xmlns:a14="http://schemas.microsoft.com/office/drawing/2010/main"/>
              </a:ext>
            </a:extLst>
          </a:blip>
          <a:srcRect/>
          <a:stretch>
            <a:fillRect/>
          </a:stretch>
        </p:blipFill>
        <p:spPr>
          <a:xfrm>
            <a:off x="4643438" y="908050"/>
            <a:ext cx="4500562" cy="2798763"/>
          </a:xfrm>
          <a:noFill/>
          <a:ln/>
        </p:spPr>
      </p:pic>
    </p:spTree>
    <p:extLst>
      <p:ext uri="{BB962C8B-B14F-4D97-AF65-F5344CB8AC3E}">
        <p14:creationId xmlns:p14="http://schemas.microsoft.com/office/powerpoint/2010/main" val="10249428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88"/>
            <a:ext cx="8229600" cy="1143000"/>
          </a:xfrm>
        </p:spPr>
        <p:txBody>
          <a:bodyPr/>
          <a:lstStyle/>
          <a:p>
            <a:pPr algn="ctr">
              <a:defRPr/>
            </a:pPr>
            <a:r>
              <a:rPr lang="en-GB" sz="3200" dirty="0">
                <a:latin typeface="Garamond" charset="0"/>
                <a:ea typeface="ＭＳ Ｐゴシック" charset="0"/>
                <a:cs typeface="ＭＳ Ｐゴシック" charset="0"/>
              </a:rPr>
              <a:t>The Key figures in the Development of Detachable balloons</a:t>
            </a:r>
          </a:p>
        </p:txBody>
      </p:sp>
      <p:sp>
        <p:nvSpPr>
          <p:cNvPr id="3" name="Content Placeholder 2"/>
          <p:cNvSpPr>
            <a:spLocks noGrp="1"/>
          </p:cNvSpPr>
          <p:nvPr>
            <p:ph sz="half" idx="1"/>
          </p:nvPr>
        </p:nvSpPr>
        <p:spPr>
          <a:xfrm>
            <a:off x="944318" y="1275588"/>
            <a:ext cx="8026694" cy="5285300"/>
          </a:xfrm>
        </p:spPr>
        <p:txBody>
          <a:bodyPr/>
          <a:lstStyle/>
          <a:p>
            <a:pPr>
              <a:defRPr/>
            </a:pPr>
            <a:r>
              <a:rPr lang="en-GB" dirty="0" err="1">
                <a:latin typeface="Garamond" charset="0"/>
                <a:ea typeface="ＭＳ Ｐゴシック" charset="0"/>
                <a:cs typeface="ＭＳ Ｐゴシック" charset="0"/>
              </a:rPr>
              <a:t>Scheglov</a:t>
            </a:r>
            <a:r>
              <a:rPr lang="en-GB" dirty="0">
                <a:latin typeface="Garamond" charset="0"/>
                <a:ea typeface="ＭＳ Ｐゴシック" charset="0"/>
                <a:cs typeface="ＭＳ Ｐゴシック" charset="0"/>
              </a:rPr>
              <a:t> &amp; </a:t>
            </a:r>
            <a:r>
              <a:rPr lang="en-GB" dirty="0" err="1">
                <a:latin typeface="Garamond" charset="0"/>
                <a:ea typeface="ＭＳ Ｐゴシック" charset="0"/>
                <a:cs typeface="ＭＳ Ｐゴシック" charset="0"/>
              </a:rPr>
              <a:t>Serbinenko</a:t>
            </a:r>
            <a:r>
              <a:rPr lang="en-GB" dirty="0">
                <a:latin typeface="Garamond" charset="0"/>
                <a:ea typeface="ＭＳ Ｐゴシック" charset="0"/>
                <a:cs typeface="ＭＳ Ｐゴシック" charset="0"/>
              </a:rPr>
              <a:t> Russia and Ukraine 1970</a:t>
            </a:r>
            <a:r>
              <a:rPr lang="ja-JP" altLang="en-GB" dirty="0">
                <a:latin typeface="Garamond" charset="0"/>
                <a:ea typeface="ＭＳ Ｐゴシック" charset="0"/>
                <a:cs typeface="ＭＳ Ｐゴシック" charset="0"/>
              </a:rPr>
              <a:t>’</a:t>
            </a:r>
            <a:r>
              <a:rPr lang="en-GB" dirty="0">
                <a:latin typeface="Garamond" charset="0"/>
                <a:ea typeface="ＭＳ Ｐゴシック" charset="0"/>
                <a:cs typeface="ＭＳ Ｐゴシック" charset="0"/>
              </a:rPr>
              <a:t>s</a:t>
            </a:r>
          </a:p>
          <a:p>
            <a:pPr>
              <a:defRPr/>
            </a:pPr>
            <a:r>
              <a:rPr lang="en-GB" dirty="0">
                <a:latin typeface="Garamond" charset="0"/>
                <a:ea typeface="ＭＳ Ｐゴシック" charset="0"/>
                <a:cs typeface="ＭＳ Ｐゴシック" charset="0"/>
              </a:rPr>
              <a:t>Gerard </a:t>
            </a:r>
            <a:r>
              <a:rPr lang="en-GB" dirty="0" err="1">
                <a:latin typeface="Garamond" charset="0"/>
                <a:ea typeface="ＭＳ Ｐゴシック" charset="0"/>
                <a:cs typeface="ＭＳ Ｐゴシック" charset="0"/>
              </a:rPr>
              <a:t>DeBrun</a:t>
            </a:r>
            <a:r>
              <a:rPr lang="en-GB" dirty="0">
                <a:latin typeface="Garamond" charset="0"/>
                <a:ea typeface="ＭＳ Ｐゴシック" charset="0"/>
                <a:cs typeface="ＭＳ Ｐゴシック" charset="0"/>
              </a:rPr>
              <a:t> Paris, London Ontario, </a:t>
            </a:r>
            <a:r>
              <a:rPr lang="en-GB" dirty="0" smtClean="0">
                <a:latin typeface="Garamond" charset="0"/>
                <a:ea typeface="ＭＳ Ｐゴシック" charset="0"/>
                <a:cs typeface="ＭＳ Ｐゴシック" charset="0"/>
              </a:rPr>
              <a:t>Chicago</a:t>
            </a:r>
          </a:p>
          <a:p>
            <a:pPr lvl="1">
              <a:defRPr/>
            </a:pPr>
            <a:r>
              <a:rPr lang="en-GB" dirty="0" smtClean="0">
                <a:latin typeface="Garamond" charset="0"/>
                <a:ea typeface="ＭＳ Ｐゴシック" charset="0"/>
                <a:cs typeface="ＭＳ Ｐゴシック" charset="0"/>
              </a:rPr>
              <a:t>Latex detachable balloons</a:t>
            </a:r>
            <a:endParaRPr lang="en-GB" dirty="0">
              <a:latin typeface="Garamond" charset="0"/>
              <a:ea typeface="ＭＳ Ｐゴシック" charset="0"/>
              <a:cs typeface="ＭＳ Ｐゴシック" charset="0"/>
            </a:endParaRPr>
          </a:p>
          <a:p>
            <a:pPr>
              <a:defRPr/>
            </a:pPr>
            <a:r>
              <a:rPr lang="en-GB" dirty="0">
                <a:latin typeface="Garamond" charset="0"/>
                <a:ea typeface="ＭＳ Ｐゴシック" charset="0"/>
                <a:cs typeface="ＭＳ Ｐゴシック" charset="0"/>
              </a:rPr>
              <a:t>Grant </a:t>
            </a:r>
            <a:r>
              <a:rPr lang="en-GB" dirty="0" err="1">
                <a:latin typeface="Garamond" charset="0"/>
                <a:ea typeface="ＭＳ Ｐゴシック" charset="0"/>
                <a:cs typeface="ＭＳ Ｐゴシック" charset="0"/>
              </a:rPr>
              <a:t>Hieshima</a:t>
            </a:r>
            <a:r>
              <a:rPr lang="en-GB" dirty="0">
                <a:latin typeface="Garamond" charset="0"/>
                <a:ea typeface="ＭＳ Ｐゴシック" charset="0"/>
                <a:cs typeface="ＭＳ Ｐゴシック" charset="0"/>
              </a:rPr>
              <a:t>, San </a:t>
            </a:r>
            <a:r>
              <a:rPr lang="en-GB" dirty="0" smtClean="0">
                <a:latin typeface="Garamond" charset="0"/>
                <a:ea typeface="ＭＳ Ｐゴシック" charset="0"/>
                <a:cs typeface="ＭＳ Ｐゴシック" charset="0"/>
              </a:rPr>
              <a:t>Francisco</a:t>
            </a:r>
          </a:p>
          <a:p>
            <a:pPr lvl="1">
              <a:defRPr/>
            </a:pPr>
            <a:r>
              <a:rPr lang="en-GB" dirty="0" smtClean="0">
                <a:latin typeface="Garamond" charset="0"/>
                <a:ea typeface="ＭＳ Ｐゴシック" charset="0"/>
                <a:cs typeface="ＭＳ Ｐゴシック" charset="0"/>
              </a:rPr>
              <a:t>Detachable silicone balloons</a:t>
            </a:r>
            <a:endParaRPr lang="en-GB" dirty="0">
              <a:latin typeface="Garamond" charset="0"/>
              <a:ea typeface="ＭＳ Ｐゴシック" charset="0"/>
              <a:cs typeface="ＭＳ Ｐゴシック" charset="0"/>
            </a:endParaRPr>
          </a:p>
          <a:p>
            <a:pPr>
              <a:defRPr/>
            </a:pPr>
            <a:r>
              <a:rPr lang="en-GB" dirty="0" smtClean="0">
                <a:latin typeface="Garamond" charset="0"/>
                <a:ea typeface="ＭＳ Ｐゴシック" charset="0"/>
                <a:cs typeface="ＭＳ Ｐゴシック" charset="0"/>
              </a:rPr>
              <a:t>Chuck </a:t>
            </a:r>
            <a:r>
              <a:rPr lang="en-GB" dirty="0" err="1" smtClean="0">
                <a:latin typeface="Garamond" charset="0"/>
                <a:ea typeface="ＭＳ Ｐゴシック" charset="0"/>
                <a:cs typeface="ＭＳ Ｐゴシック" charset="0"/>
              </a:rPr>
              <a:t>Kerber</a:t>
            </a:r>
            <a:r>
              <a:rPr lang="en-GB" dirty="0" smtClean="0">
                <a:latin typeface="Garamond" charset="0"/>
                <a:ea typeface="ＭＳ Ｐゴシック" charset="0"/>
                <a:cs typeface="ＭＳ Ｐゴシック" charset="0"/>
              </a:rPr>
              <a:t>, San Diego – </a:t>
            </a:r>
          </a:p>
          <a:p>
            <a:pPr lvl="1">
              <a:defRPr/>
            </a:pPr>
            <a:r>
              <a:rPr lang="en-GB" dirty="0" smtClean="0">
                <a:latin typeface="Garamond" charset="0"/>
                <a:ea typeface="ＭＳ Ｐゴシック" charset="0"/>
                <a:cs typeface="ＭＳ Ｐゴシック" charset="0"/>
              </a:rPr>
              <a:t>Calibrated leak balloon – for delivery of glue to AVM’s</a:t>
            </a:r>
          </a:p>
          <a:p>
            <a:pPr>
              <a:defRPr/>
            </a:pPr>
            <a:r>
              <a:rPr lang="en-GB" dirty="0" smtClean="0">
                <a:latin typeface="Garamond" charset="0"/>
                <a:ea typeface="ＭＳ Ｐゴシック" charset="0"/>
                <a:cs typeface="ＭＳ Ｐゴシック" charset="0"/>
              </a:rPr>
              <a:t>Leopold </a:t>
            </a:r>
            <a:r>
              <a:rPr lang="en-GB" dirty="0" err="1" smtClean="0">
                <a:latin typeface="Garamond" charset="0"/>
                <a:ea typeface="ＭＳ Ｐゴシック" charset="0"/>
                <a:cs typeface="ＭＳ Ｐゴシック" charset="0"/>
              </a:rPr>
              <a:t>Plowecki</a:t>
            </a:r>
            <a:endParaRPr lang="en-GB" dirty="0" smtClean="0">
              <a:latin typeface="Garamond" charset="0"/>
              <a:ea typeface="ＭＳ Ｐゴシック" charset="0"/>
              <a:cs typeface="ＭＳ Ｐゴシック" charset="0"/>
            </a:endParaRPr>
          </a:p>
          <a:p>
            <a:pPr lvl="1">
              <a:defRPr/>
            </a:pPr>
            <a:r>
              <a:rPr lang="en-GB" dirty="0" smtClean="0">
                <a:latin typeface="Garamond" charset="0"/>
                <a:ea typeface="ＭＳ Ｐゴシック" charset="0"/>
                <a:cs typeface="ＭＳ Ｐゴシック" charset="0"/>
              </a:rPr>
              <a:t>BALT extrusion – </a:t>
            </a:r>
            <a:r>
              <a:rPr lang="en-GB" dirty="0" err="1" smtClean="0">
                <a:latin typeface="Garamond" charset="0"/>
                <a:ea typeface="ＭＳ Ｐゴシック" charset="0"/>
                <a:cs typeface="ＭＳ Ｐゴシック" charset="0"/>
              </a:rPr>
              <a:t>Pursil</a:t>
            </a:r>
            <a:r>
              <a:rPr lang="en-GB" dirty="0" smtClean="0">
                <a:latin typeface="Garamond" charset="0"/>
                <a:ea typeface="ＭＳ Ｐゴシック" charset="0"/>
                <a:cs typeface="ＭＳ Ｐゴシック" charset="0"/>
              </a:rPr>
              <a:t> tubing for intracranial catheterisation 1980 -1981. </a:t>
            </a:r>
            <a:endParaRPr lang="en-GB" dirty="0">
              <a:latin typeface="Garamond" charset="0"/>
              <a:ea typeface="ＭＳ Ｐゴシック" charset="0"/>
              <a:cs typeface="ＭＳ Ｐゴシック" charset="0"/>
            </a:endParaRPr>
          </a:p>
          <a:p>
            <a:pPr>
              <a:defRPr/>
            </a:pPr>
            <a:r>
              <a:rPr lang="en-GB" dirty="0">
                <a:latin typeface="Garamond" charset="0"/>
                <a:ea typeface="ＭＳ Ｐゴシック" charset="0"/>
                <a:cs typeface="ＭＳ Ｐゴシック" charset="0"/>
              </a:rPr>
              <a:t>Jacques </a:t>
            </a:r>
            <a:r>
              <a:rPr lang="en-GB" dirty="0" err="1">
                <a:latin typeface="Garamond" charset="0"/>
                <a:ea typeface="ＭＳ Ｐゴシック" charset="0"/>
                <a:cs typeface="ＭＳ Ｐゴシック" charset="0"/>
              </a:rPr>
              <a:t>Moret</a:t>
            </a:r>
            <a:r>
              <a:rPr lang="en-GB" dirty="0">
                <a:latin typeface="Garamond" charset="0"/>
                <a:ea typeface="ＭＳ Ｐゴシック" charset="0"/>
                <a:cs typeface="ＭＳ Ｐゴシック" charset="0"/>
              </a:rPr>
              <a:t> , Paris </a:t>
            </a:r>
            <a:endParaRPr lang="en-GB" dirty="0" smtClean="0">
              <a:latin typeface="Garamond" charset="0"/>
              <a:ea typeface="ＭＳ Ｐゴシック" charset="0"/>
              <a:cs typeface="ＭＳ Ｐゴシック" charset="0"/>
            </a:endParaRPr>
          </a:p>
          <a:p>
            <a:pPr lvl="1">
              <a:defRPr/>
            </a:pPr>
            <a:r>
              <a:rPr lang="en-GB" dirty="0" smtClean="0">
                <a:latin typeface="Garamond" charset="0"/>
                <a:ea typeface="ＭＳ Ｐゴシック" charset="0"/>
                <a:cs typeface="ＭＳ Ｐゴシック" charset="0"/>
              </a:rPr>
              <a:t>Developed any technology to  its ultimate technical use!</a:t>
            </a:r>
            <a:endParaRPr lang="en-GB" dirty="0">
              <a:latin typeface="Garamond" charset="0"/>
              <a:ea typeface="ＭＳ Ｐゴシック" charset="0"/>
              <a:cs typeface="ＭＳ Ｐゴシック" charset="0"/>
            </a:endParaRPr>
          </a:p>
          <a:p>
            <a:pPr>
              <a:defRPr/>
            </a:pPr>
            <a:endParaRPr lang="en-GB" dirty="0">
              <a:latin typeface="Garamond" charset="0"/>
              <a:ea typeface="ＭＳ Ｐゴシック" charset="0"/>
              <a:cs typeface="ＭＳ Ｐゴシック" charset="0"/>
            </a:endParaRPr>
          </a:p>
        </p:txBody>
      </p:sp>
    </p:spTree>
    <p:extLst>
      <p:ext uri="{BB962C8B-B14F-4D97-AF65-F5344CB8AC3E}">
        <p14:creationId xmlns:p14="http://schemas.microsoft.com/office/powerpoint/2010/main" val="273746022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4"/>
          <p:cNvSpPr>
            <a:spLocks noGrp="1" noRot="1" noChangeArrowheads="1"/>
          </p:cNvSpPr>
          <p:nvPr>
            <p:ph type="title" sz="quarter"/>
          </p:nvPr>
        </p:nvSpPr>
        <p:spPr>
          <a:xfrm>
            <a:off x="468313" y="0"/>
            <a:ext cx="8229600" cy="1143000"/>
          </a:xfrm>
        </p:spPr>
        <p:txBody>
          <a:bodyPr/>
          <a:lstStyle/>
          <a:p>
            <a:r>
              <a:rPr lang="en-GB" sz="3200"/>
              <a:t>Seal Test with Neuroform Stent &amp; 30mm Hyperglide balloon</a:t>
            </a:r>
          </a:p>
        </p:txBody>
      </p:sp>
      <p:pic>
        <p:nvPicPr>
          <p:cNvPr id="232458" name="Picture 10" descr="Villa on the Cap 089"/>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4857750" y="1125538"/>
            <a:ext cx="4286250" cy="5445125"/>
          </a:xfrm>
          <a:noFill/>
          <a:ln/>
        </p:spPr>
      </p:pic>
      <p:pic>
        <p:nvPicPr>
          <p:cNvPr id="232460" name="Picture 12" descr="Villa on the Cap 088"/>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0" y="1125538"/>
            <a:ext cx="4746625" cy="5329237"/>
          </a:xfrm>
          <a:noFill/>
          <a:ln/>
        </p:spPr>
      </p:pic>
    </p:spTree>
    <p:extLst>
      <p:ext uri="{BB962C8B-B14F-4D97-AF65-F5344CB8AC3E}">
        <p14:creationId xmlns:p14="http://schemas.microsoft.com/office/powerpoint/2010/main" val="53732766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4"/>
          <p:cNvSpPr>
            <a:spLocks noGrp="1" noRot="1" noChangeArrowheads="1"/>
          </p:cNvSpPr>
          <p:nvPr>
            <p:ph type="title" sz="quarter"/>
          </p:nvPr>
        </p:nvSpPr>
        <p:spPr>
          <a:xfrm>
            <a:off x="539750" y="188913"/>
            <a:ext cx="8229600" cy="1143000"/>
          </a:xfrm>
        </p:spPr>
        <p:txBody>
          <a:bodyPr/>
          <a:lstStyle/>
          <a:p>
            <a:r>
              <a:rPr lang="en-GB" sz="3200"/>
              <a:t>ONYC cast after  injection cycles</a:t>
            </a:r>
          </a:p>
        </p:txBody>
      </p:sp>
      <p:sp>
        <p:nvSpPr>
          <p:cNvPr id="236551" name="Rectangle 7"/>
          <p:cNvSpPr>
            <a:spLocks noGrp="1" noChangeArrowheads="1"/>
          </p:cNvSpPr>
          <p:nvPr>
            <p:ph sz="quarter" idx="3"/>
          </p:nvPr>
        </p:nvSpPr>
        <p:spPr/>
        <p:txBody>
          <a:bodyPr/>
          <a:lstStyle/>
          <a:p>
            <a:endParaRPr lang="en-US" sz="2400"/>
          </a:p>
        </p:txBody>
      </p:sp>
      <p:sp>
        <p:nvSpPr>
          <p:cNvPr id="236552" name="Rectangle 8"/>
          <p:cNvSpPr>
            <a:spLocks noGrp="1" noChangeArrowheads="1"/>
          </p:cNvSpPr>
          <p:nvPr>
            <p:ph sz="quarter" idx="4"/>
          </p:nvPr>
        </p:nvSpPr>
        <p:spPr/>
        <p:txBody>
          <a:bodyPr/>
          <a:lstStyle/>
          <a:p>
            <a:endParaRPr lang="en-US" sz="2400"/>
          </a:p>
        </p:txBody>
      </p:sp>
      <p:pic>
        <p:nvPicPr>
          <p:cNvPr id="236553" name="Picture 9" descr="Villa on the Cap 090"/>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0" y="1557338"/>
            <a:ext cx="5426075" cy="4718050"/>
          </a:xfrm>
          <a:noFill/>
          <a:ln/>
        </p:spPr>
      </p:pic>
      <p:pic>
        <p:nvPicPr>
          <p:cNvPr id="236554" name="Picture 10" descr="Villa on the Cap 091"/>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725988" y="1557338"/>
            <a:ext cx="4418012" cy="4751387"/>
          </a:xfrm>
          <a:noFill/>
          <a:ln/>
        </p:spPr>
      </p:pic>
    </p:spTree>
    <p:extLst>
      <p:ext uri="{BB962C8B-B14F-4D97-AF65-F5344CB8AC3E}">
        <p14:creationId xmlns:p14="http://schemas.microsoft.com/office/powerpoint/2010/main" val="273224228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00" name="Rectangle 8"/>
          <p:cNvSpPr>
            <a:spLocks noGrp="1" noRot="1" noChangeArrowheads="1"/>
          </p:cNvSpPr>
          <p:nvPr>
            <p:ph type="title" sz="quarter"/>
          </p:nvPr>
        </p:nvSpPr>
        <p:spPr>
          <a:xfrm>
            <a:off x="671521" y="116794"/>
            <a:ext cx="8086717" cy="748820"/>
          </a:xfrm>
        </p:spPr>
        <p:txBody>
          <a:bodyPr/>
          <a:lstStyle/>
          <a:p>
            <a:pPr algn="ctr"/>
            <a:r>
              <a:rPr lang="en-GB" sz="3200" dirty="0"/>
              <a:t>Final Angiogram ONYX &amp; </a:t>
            </a:r>
            <a:r>
              <a:rPr lang="en-GB" sz="3200" dirty="0" err="1"/>
              <a:t>Neuroform</a:t>
            </a:r>
            <a:endParaRPr lang="en-GB" sz="3200" dirty="0"/>
          </a:p>
        </p:txBody>
      </p:sp>
      <p:pic>
        <p:nvPicPr>
          <p:cNvPr id="238605" name="Picture 13" descr="Villa on the Cap 09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179388" y="1143000"/>
            <a:ext cx="4141787" cy="3943350"/>
          </a:xfrm>
          <a:noFill/>
          <a:ln/>
        </p:spPr>
      </p:pic>
      <p:pic>
        <p:nvPicPr>
          <p:cNvPr id="238606" name="Picture 14" descr="Villa on the Cap 093"/>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643438" y="981075"/>
            <a:ext cx="4500562" cy="3798888"/>
          </a:xfrm>
          <a:noFill/>
          <a:ln/>
        </p:spPr>
      </p:pic>
      <p:pic>
        <p:nvPicPr>
          <p:cNvPr id="238607" name="Picture 15" descr="Villa on the Cap 094"/>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2771775" y="3617913"/>
            <a:ext cx="4319588" cy="3240087"/>
          </a:xfrm>
          <a:noFill/>
          <a:ln/>
        </p:spPr>
      </p:pic>
    </p:spTree>
    <p:extLst>
      <p:ext uri="{BB962C8B-B14F-4D97-AF65-F5344CB8AC3E}">
        <p14:creationId xmlns:p14="http://schemas.microsoft.com/office/powerpoint/2010/main" val="138025046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188913"/>
            <a:ext cx="8496300" cy="1511300"/>
          </a:xfrm>
        </p:spPr>
        <p:txBody>
          <a:bodyPr/>
          <a:lstStyle/>
          <a:p>
            <a:pPr algn="ctr"/>
            <a:r>
              <a:rPr lang="en-GB" sz="3200" dirty="0"/>
              <a:t>ONYX Liquid Embolic system in treatment of Vascular malformations and aneurysms</a:t>
            </a:r>
            <a:br>
              <a:rPr lang="en-GB" sz="3200" dirty="0"/>
            </a:br>
            <a:r>
              <a:rPr lang="en-GB" sz="3200" dirty="0"/>
              <a:t>4 years experience</a:t>
            </a:r>
          </a:p>
        </p:txBody>
      </p:sp>
      <p:sp>
        <p:nvSpPr>
          <p:cNvPr id="31747" name="Rectangle 3"/>
          <p:cNvSpPr>
            <a:spLocks noGrp="1" noChangeArrowheads="1"/>
          </p:cNvSpPr>
          <p:nvPr>
            <p:ph type="body" idx="1"/>
          </p:nvPr>
        </p:nvSpPr>
        <p:spPr>
          <a:xfrm>
            <a:off x="539750" y="1916113"/>
            <a:ext cx="8370888" cy="4648200"/>
          </a:xfrm>
        </p:spPr>
        <p:txBody>
          <a:bodyPr/>
          <a:lstStyle/>
          <a:p>
            <a:r>
              <a:rPr lang="en-GB" sz="3200" dirty="0"/>
              <a:t>Total patients treated 		</a:t>
            </a:r>
            <a:r>
              <a:rPr lang="en-GB" sz="3200" dirty="0" smtClean="0"/>
              <a:t>	110</a:t>
            </a:r>
            <a:endParaRPr lang="en-GB" sz="3200" dirty="0"/>
          </a:p>
          <a:p>
            <a:pPr lvl="1"/>
            <a:r>
              <a:rPr lang="en-GB" dirty="0"/>
              <a:t>Brain AVM				60</a:t>
            </a:r>
          </a:p>
          <a:p>
            <a:pPr lvl="1"/>
            <a:r>
              <a:rPr lang="en-GB" dirty="0"/>
              <a:t>Spinal Cord AVM			15</a:t>
            </a:r>
          </a:p>
          <a:p>
            <a:pPr lvl="1"/>
            <a:r>
              <a:rPr lang="en-GB" dirty="0"/>
              <a:t>Aneurysms				25</a:t>
            </a:r>
          </a:p>
          <a:p>
            <a:pPr lvl="1"/>
            <a:r>
              <a:rPr lang="en-GB" dirty="0"/>
              <a:t>Intracranial Dural AVF		6</a:t>
            </a:r>
          </a:p>
          <a:p>
            <a:pPr lvl="1"/>
            <a:r>
              <a:rPr lang="en-GB" dirty="0"/>
              <a:t>Direct Carotid Cavernous fistulas	3</a:t>
            </a:r>
          </a:p>
          <a:p>
            <a:pPr lvl="1"/>
            <a:r>
              <a:rPr lang="en-GB" dirty="0"/>
              <a:t>Spinal dural AVM			2</a:t>
            </a:r>
          </a:p>
          <a:p>
            <a:pPr lvl="1"/>
            <a:r>
              <a:rPr lang="en-GB" dirty="0"/>
              <a:t>Meningioma				1</a:t>
            </a:r>
          </a:p>
        </p:txBody>
      </p:sp>
    </p:spTree>
    <p:extLst>
      <p:ext uri="{BB962C8B-B14F-4D97-AF65-F5344CB8AC3E}">
        <p14:creationId xmlns:p14="http://schemas.microsoft.com/office/powerpoint/2010/main" val="318544542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a:xfrm>
            <a:off x="684213" y="0"/>
            <a:ext cx="8229600" cy="1331913"/>
          </a:xfrm>
        </p:spPr>
        <p:txBody>
          <a:bodyPr/>
          <a:lstStyle/>
          <a:p>
            <a:pPr algn="ctr"/>
            <a:r>
              <a:rPr lang="en-US" sz="3600" dirty="0"/>
              <a:t>Intracranial aneurysms with ONYX</a:t>
            </a:r>
            <a:br>
              <a:rPr lang="en-US" sz="3600" dirty="0"/>
            </a:br>
            <a:r>
              <a:rPr lang="en-US" sz="3600" dirty="0" smtClean="0"/>
              <a:t>Conclusions about 2004</a:t>
            </a:r>
            <a:endParaRPr lang="en-GB" sz="3600" dirty="0"/>
          </a:p>
        </p:txBody>
      </p:sp>
      <p:sp>
        <p:nvSpPr>
          <p:cNvPr id="219139" name="Rectangle 3"/>
          <p:cNvSpPr>
            <a:spLocks noGrp="1" noChangeArrowheads="1"/>
          </p:cNvSpPr>
          <p:nvPr>
            <p:ph type="body" idx="1"/>
          </p:nvPr>
        </p:nvSpPr>
        <p:spPr>
          <a:xfrm>
            <a:off x="364956" y="1499449"/>
            <a:ext cx="8779043" cy="5621337"/>
          </a:xfrm>
        </p:spPr>
        <p:txBody>
          <a:bodyPr/>
          <a:lstStyle/>
          <a:p>
            <a:pPr>
              <a:lnSpc>
                <a:spcPct val="90000"/>
              </a:lnSpc>
            </a:pPr>
            <a:r>
              <a:rPr lang="en-GB" sz="2400" dirty="0">
                <a:latin typeface="+mj-lt"/>
              </a:rPr>
              <a:t>The morbidity and mortality </a:t>
            </a:r>
            <a:r>
              <a:rPr lang="en-GB" sz="2400" dirty="0" err="1">
                <a:latin typeface="+mj-lt"/>
              </a:rPr>
              <a:t>associacted</a:t>
            </a:r>
            <a:r>
              <a:rPr lang="en-GB" sz="2400" dirty="0">
                <a:latin typeface="+mj-lt"/>
              </a:rPr>
              <a:t> with treatment is not different from that expected with other </a:t>
            </a:r>
            <a:r>
              <a:rPr lang="en-GB" sz="2400" dirty="0" err="1">
                <a:latin typeface="+mj-lt"/>
              </a:rPr>
              <a:t>comlex</a:t>
            </a:r>
            <a:r>
              <a:rPr lang="en-GB" sz="2400" dirty="0">
                <a:latin typeface="+mj-lt"/>
              </a:rPr>
              <a:t> aneurysm treatment e.g. with stents</a:t>
            </a:r>
          </a:p>
          <a:p>
            <a:pPr>
              <a:lnSpc>
                <a:spcPct val="90000"/>
              </a:lnSpc>
            </a:pPr>
            <a:r>
              <a:rPr lang="en-GB" sz="2400" dirty="0">
                <a:latin typeface="+mj-lt"/>
              </a:rPr>
              <a:t>The aneurysm occlusion rates are better than the the reported results for coil treatment alone. </a:t>
            </a:r>
          </a:p>
          <a:p>
            <a:pPr>
              <a:lnSpc>
                <a:spcPct val="90000"/>
              </a:lnSpc>
            </a:pPr>
            <a:r>
              <a:rPr lang="en-GB" sz="2400" dirty="0">
                <a:latin typeface="+mj-lt"/>
              </a:rPr>
              <a:t>The use in combination with stents appears more effective in large and Giant aneurysms</a:t>
            </a:r>
          </a:p>
          <a:p>
            <a:pPr>
              <a:lnSpc>
                <a:spcPct val="90000"/>
              </a:lnSpc>
            </a:pPr>
            <a:r>
              <a:rPr lang="en-GB" sz="2400" dirty="0">
                <a:latin typeface="+mj-lt"/>
              </a:rPr>
              <a:t>The relationship of this technique to stent and coils is uncertain (esp. Matrix or Hydrogel)</a:t>
            </a:r>
          </a:p>
          <a:p>
            <a:pPr>
              <a:lnSpc>
                <a:spcPct val="90000"/>
              </a:lnSpc>
            </a:pPr>
            <a:r>
              <a:rPr lang="en-GB" sz="2400" dirty="0">
                <a:latin typeface="+mj-lt"/>
              </a:rPr>
              <a:t>This device may have a role in a small proportion of patients with difficult aneurysms</a:t>
            </a:r>
          </a:p>
          <a:p>
            <a:pPr>
              <a:lnSpc>
                <a:spcPct val="90000"/>
              </a:lnSpc>
            </a:pPr>
            <a:endParaRPr lang="en-GB" dirty="0"/>
          </a:p>
        </p:txBody>
      </p:sp>
    </p:spTree>
    <p:extLst>
      <p:ext uri="{BB962C8B-B14F-4D97-AF65-F5344CB8AC3E}">
        <p14:creationId xmlns:p14="http://schemas.microsoft.com/office/powerpoint/2010/main" val="119945597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Aft>
                <a:spcPts val="1000"/>
              </a:spcAft>
            </a:pPr>
            <a:r>
              <a:rPr lang="en-US" sz="2400" b="1" dirty="0">
                <a:effectLst>
                  <a:outerShdw blurRad="38100" dist="38100" dir="2700000" algn="tl">
                    <a:srgbClr val="000000">
                      <a:alpha val="43137"/>
                    </a:srgbClr>
                  </a:outerShdw>
                </a:effectLst>
                <a:ea typeface="MS Minngs"/>
                <a:cs typeface="Times New Roman"/>
              </a:rPr>
              <a:t>The Durability of Endovascular Coiling and Neurosurgical Clipping of Ruptured Cerebral Aneurysms. </a:t>
            </a:r>
            <a:r>
              <a:rPr lang="en-GB" sz="2400" dirty="0">
                <a:effectLst>
                  <a:outerShdw blurRad="38100" dist="38100" dir="2700000" algn="tl">
                    <a:srgbClr val="000000">
                      <a:alpha val="43137"/>
                    </a:srgbClr>
                  </a:outerShdw>
                </a:effectLst>
                <a:ea typeface="MS Minngs"/>
                <a:cs typeface="Times New Roman"/>
              </a:rPr>
              <a:t/>
            </a:r>
            <a:br>
              <a:rPr lang="en-GB" sz="2400" dirty="0">
                <a:effectLst>
                  <a:outerShdw blurRad="38100" dist="38100" dir="2700000" algn="tl">
                    <a:srgbClr val="000000">
                      <a:alpha val="43137"/>
                    </a:srgbClr>
                  </a:outerShdw>
                </a:effectLst>
                <a:ea typeface="MS Minngs"/>
                <a:cs typeface="Times New Roman"/>
              </a:rPr>
            </a:b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ctr"/>
            <a:r>
              <a:rPr lang="en-US" sz="2400" dirty="0" smtClean="0">
                <a:effectLst>
                  <a:outerShdw blurRad="38100" dist="38100" dir="2700000" algn="tl">
                    <a:srgbClr val="000000">
                      <a:alpha val="43137"/>
                    </a:srgbClr>
                  </a:outerShdw>
                </a:effectLst>
                <a:latin typeface="+mj-lt"/>
                <a:ea typeface="MS Minngs"/>
                <a:cs typeface="Times New Roman"/>
              </a:rPr>
              <a:t>The </a:t>
            </a:r>
            <a:r>
              <a:rPr lang="en-US" sz="2400" dirty="0">
                <a:effectLst>
                  <a:outerShdw blurRad="38100" dist="38100" dir="2700000" algn="tl">
                    <a:srgbClr val="000000">
                      <a:alpha val="43137"/>
                    </a:srgbClr>
                  </a:outerShdw>
                </a:effectLst>
                <a:latin typeface="+mj-lt"/>
                <a:ea typeface="MS Minngs"/>
                <a:cs typeface="Times New Roman"/>
              </a:rPr>
              <a:t>long-term risk of recurrent subarachnoid haemorrhage, dependency and death and standardised mortality ratios after coiling and clipping of a ruptured intracranial aneurysm.  </a:t>
            </a:r>
            <a:endParaRPr lang="en-US" sz="2400" dirty="0" smtClean="0">
              <a:effectLst>
                <a:outerShdw blurRad="38100" dist="38100" dir="2700000" algn="tl">
                  <a:srgbClr val="000000">
                    <a:alpha val="43137"/>
                  </a:srgbClr>
                </a:outerShdw>
              </a:effectLst>
              <a:latin typeface="+mj-lt"/>
              <a:ea typeface="MS Minngs"/>
              <a:cs typeface="Times New Roman"/>
            </a:endParaRPr>
          </a:p>
          <a:p>
            <a:pPr algn="ctr"/>
            <a:r>
              <a:rPr lang="en-US" sz="2400" dirty="0" smtClean="0">
                <a:effectLst>
                  <a:outerShdw blurRad="38100" dist="38100" dir="2700000" algn="tl">
                    <a:srgbClr val="000000">
                      <a:alpha val="43137"/>
                    </a:srgbClr>
                  </a:outerShdw>
                </a:effectLst>
                <a:latin typeface="+mj-lt"/>
                <a:ea typeface="MS Minngs"/>
                <a:cs typeface="Times New Roman"/>
              </a:rPr>
              <a:t>18</a:t>
            </a:r>
            <a:r>
              <a:rPr lang="en-US" sz="2400" dirty="0">
                <a:effectLst>
                  <a:outerShdw blurRad="38100" dist="38100" dir="2700000" algn="tl">
                    <a:srgbClr val="000000">
                      <a:alpha val="43137"/>
                    </a:srgbClr>
                  </a:outerShdw>
                </a:effectLst>
                <a:latin typeface="+mj-lt"/>
                <a:ea typeface="MS Minngs"/>
                <a:cs typeface="Times New Roman"/>
              </a:rPr>
              <a:t>-year follow-up of the UK cohort of the International Subarachnoid Aneurysm Trial (ISAT</a:t>
            </a:r>
            <a:r>
              <a:rPr lang="en-US" sz="2400" dirty="0" smtClean="0">
                <a:effectLst>
                  <a:outerShdw blurRad="38100" dist="38100" dir="2700000" algn="tl">
                    <a:srgbClr val="000000">
                      <a:alpha val="43137"/>
                    </a:srgbClr>
                  </a:outerShdw>
                </a:effectLst>
                <a:latin typeface="+mj-lt"/>
                <a:ea typeface="MS Minngs"/>
                <a:cs typeface="Times New Roman"/>
              </a:rPr>
              <a:t>)</a:t>
            </a:r>
            <a:endParaRPr lang="en-US" sz="2400" dirty="0">
              <a:effectLst>
                <a:outerShdw blurRad="38100" dist="38100" dir="2700000" algn="tl">
                  <a:srgbClr val="000000">
                    <a:alpha val="43137"/>
                  </a:srgbClr>
                </a:outerShdw>
              </a:effectLst>
              <a:latin typeface="+mj-lt"/>
              <a:ea typeface="MS Minngs"/>
              <a:cs typeface="Times New Roman"/>
            </a:endParaRPr>
          </a:p>
          <a:p>
            <a:pPr marL="0" indent="0" algn="ctr">
              <a:buNone/>
            </a:pPr>
            <a:r>
              <a:rPr lang="en-US" sz="2400" dirty="0">
                <a:effectLst>
                  <a:outerShdw blurRad="38100" dist="38100" dir="2700000" algn="tl">
                    <a:srgbClr val="000000">
                      <a:alpha val="43137"/>
                    </a:srgbClr>
                  </a:outerShdw>
                </a:effectLst>
                <a:latin typeface="+mj-lt"/>
              </a:rPr>
              <a:t>The Lancet</a:t>
            </a:r>
          </a:p>
          <a:p>
            <a:pPr marL="0" indent="0" algn="ctr">
              <a:buNone/>
            </a:pPr>
            <a:r>
              <a:rPr lang="en-US" sz="2400" dirty="0" smtClean="0">
                <a:effectLst>
                  <a:outerShdw blurRad="38100" dist="38100" dir="2700000" algn="tl">
                    <a:srgbClr val="000000">
                      <a:alpha val="43137"/>
                    </a:srgbClr>
                  </a:outerShdw>
                </a:effectLst>
                <a:latin typeface="+mj-lt"/>
              </a:rPr>
              <a:t>Published on Line 28</a:t>
            </a:r>
            <a:r>
              <a:rPr lang="en-US" sz="2400" baseline="30000" dirty="0" smtClean="0">
                <a:effectLst>
                  <a:outerShdw blurRad="38100" dist="38100" dir="2700000" algn="tl">
                    <a:srgbClr val="000000">
                      <a:alpha val="43137"/>
                    </a:srgbClr>
                  </a:outerShdw>
                </a:effectLst>
                <a:latin typeface="+mj-lt"/>
              </a:rPr>
              <a:t>th</a:t>
            </a:r>
            <a:r>
              <a:rPr lang="en-US" sz="2400" dirty="0" smtClean="0">
                <a:effectLst>
                  <a:outerShdw blurRad="38100" dist="38100" dir="2700000" algn="tl">
                    <a:srgbClr val="000000">
                      <a:alpha val="43137"/>
                    </a:srgbClr>
                  </a:outerShdw>
                </a:effectLst>
                <a:latin typeface="+mj-lt"/>
              </a:rPr>
              <a:t> October 2014</a:t>
            </a:r>
          </a:p>
          <a:p>
            <a:pPr marL="0" indent="0" algn="ctr">
              <a:buNone/>
            </a:pPr>
            <a:r>
              <a:rPr lang="en-US" sz="2400" dirty="0" smtClean="0">
                <a:effectLst>
                  <a:outerShdw blurRad="38100" dist="38100" dir="2700000" algn="tl">
                    <a:srgbClr val="000000">
                      <a:alpha val="43137"/>
                    </a:srgbClr>
                  </a:outerShdw>
                </a:effectLst>
                <a:latin typeface="+mj-lt"/>
              </a:rPr>
              <a:t>Vol:385, p691-697 21</a:t>
            </a:r>
            <a:r>
              <a:rPr lang="en-US" sz="2400" baseline="30000" dirty="0" smtClean="0">
                <a:effectLst>
                  <a:outerShdw blurRad="38100" dist="38100" dir="2700000" algn="tl">
                    <a:srgbClr val="000000">
                      <a:alpha val="43137"/>
                    </a:srgbClr>
                  </a:outerShdw>
                </a:effectLst>
                <a:latin typeface="+mj-lt"/>
              </a:rPr>
              <a:t>st</a:t>
            </a:r>
            <a:r>
              <a:rPr lang="en-US" sz="2400" dirty="0" smtClean="0">
                <a:effectLst>
                  <a:outerShdw blurRad="38100" dist="38100" dir="2700000" algn="tl">
                    <a:srgbClr val="000000">
                      <a:alpha val="43137"/>
                    </a:srgbClr>
                  </a:outerShdw>
                </a:effectLst>
                <a:latin typeface="+mj-lt"/>
              </a:rPr>
              <a:t> February 2015</a:t>
            </a:r>
          </a:p>
          <a:p>
            <a:pPr marL="0" indent="0" algn="ctr">
              <a:buNone/>
            </a:pPr>
            <a:r>
              <a:rPr lang="en-US" sz="2400" dirty="0" smtClean="0">
                <a:effectLst>
                  <a:outerShdw blurRad="38100" dist="38100" dir="2700000" algn="tl">
                    <a:srgbClr val="000000">
                      <a:alpha val="43137"/>
                    </a:srgbClr>
                  </a:outerShdw>
                </a:effectLst>
                <a:latin typeface="+mj-lt"/>
              </a:rPr>
              <a:t>Correspondence – 6</a:t>
            </a:r>
            <a:r>
              <a:rPr lang="en-US" sz="2400" baseline="30000" dirty="0" smtClean="0">
                <a:effectLst>
                  <a:outerShdw blurRad="38100" dist="38100" dir="2700000" algn="tl">
                    <a:srgbClr val="000000">
                      <a:alpha val="43137"/>
                    </a:srgbClr>
                  </a:outerShdw>
                </a:effectLst>
                <a:latin typeface="+mj-lt"/>
              </a:rPr>
              <a:t>th</a:t>
            </a:r>
            <a:r>
              <a:rPr lang="en-US" sz="2400" dirty="0" smtClean="0">
                <a:effectLst>
                  <a:outerShdw blurRad="38100" dist="38100" dir="2700000" algn="tl">
                    <a:srgbClr val="000000">
                      <a:alpha val="43137"/>
                    </a:srgbClr>
                  </a:outerShdw>
                </a:effectLst>
                <a:latin typeface="+mj-lt"/>
              </a:rPr>
              <a:t> June 2015</a:t>
            </a:r>
          </a:p>
          <a:p>
            <a:pPr marL="0" indent="0" algn="ctr">
              <a:buNone/>
            </a:pPr>
            <a:endParaRPr lang="en-US" sz="2400" dirty="0" smtClean="0">
              <a:effectLst>
                <a:outerShdw blurRad="38100" dist="38100" dir="2700000" algn="tl">
                  <a:srgbClr val="000000">
                    <a:alpha val="43137"/>
                  </a:srgbClr>
                </a:outerShdw>
              </a:effectLst>
              <a:latin typeface="+mj-lt"/>
            </a:endParaRPr>
          </a:p>
          <a:p>
            <a:pPr marL="0" indent="0" algn="ctr">
              <a:buNone/>
            </a:pPr>
            <a:r>
              <a:rPr lang="en-US" sz="2400" dirty="0" smtClean="0">
                <a:effectLst>
                  <a:outerShdw blurRad="38100" dist="38100" dir="2700000" algn="tl">
                    <a:srgbClr val="000000">
                      <a:alpha val="43137"/>
                    </a:srgbClr>
                  </a:outerShdw>
                </a:effectLst>
                <a:latin typeface="+mj-lt"/>
              </a:rPr>
              <a:t>AJ </a:t>
            </a:r>
            <a:r>
              <a:rPr lang="en-US" sz="2400" dirty="0">
                <a:effectLst>
                  <a:outerShdw blurRad="38100" dist="38100" dir="2700000" algn="tl">
                    <a:srgbClr val="000000">
                      <a:alpha val="43137"/>
                    </a:srgbClr>
                  </a:outerShdw>
                </a:effectLst>
                <a:latin typeface="+mj-lt"/>
              </a:rPr>
              <a:t>Molyneux, J Birks, A Clarke, M </a:t>
            </a:r>
            <a:r>
              <a:rPr lang="en-US" sz="2400" dirty="0" err="1">
                <a:effectLst>
                  <a:outerShdw blurRad="38100" dist="38100" dir="2700000" algn="tl">
                    <a:srgbClr val="000000">
                      <a:alpha val="43137"/>
                    </a:srgbClr>
                  </a:outerShdw>
                </a:effectLst>
                <a:latin typeface="+mj-lt"/>
              </a:rPr>
              <a:t>Sneade</a:t>
            </a:r>
            <a:r>
              <a:rPr lang="en-US" sz="2400" dirty="0">
                <a:effectLst>
                  <a:outerShdw blurRad="38100" dist="38100" dir="2700000" algn="tl">
                    <a:srgbClr val="000000">
                      <a:alpha val="43137"/>
                    </a:srgbClr>
                  </a:outerShdw>
                </a:effectLst>
                <a:latin typeface="+mj-lt"/>
              </a:rPr>
              <a:t>, RSC Kerr</a:t>
            </a:r>
            <a:endParaRPr lang="en-GB" sz="2400" dirty="0">
              <a:effectLst>
                <a:outerShdw blurRad="38100" dist="38100" dir="2700000" algn="tl">
                  <a:srgbClr val="000000">
                    <a:alpha val="43137"/>
                  </a:srgbClr>
                </a:outerShdw>
              </a:effectLst>
              <a:latin typeface="+mj-lt"/>
            </a:endParaRPr>
          </a:p>
          <a:p>
            <a:endParaRPr lang="en-US" sz="2000" dirty="0">
              <a:latin typeface="+mj-lt"/>
            </a:endParaRPr>
          </a:p>
        </p:txBody>
      </p:sp>
    </p:spTree>
    <p:extLst>
      <p:ext uri="{BB962C8B-B14F-4D97-AF65-F5344CB8AC3E}">
        <p14:creationId xmlns:p14="http://schemas.microsoft.com/office/powerpoint/2010/main" val="4141927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56" y="265812"/>
            <a:ext cx="8229600" cy="1143000"/>
          </a:xfrm>
        </p:spPr>
        <p:txBody>
          <a:bodyPr/>
          <a:lstStyle/>
          <a:p>
            <a:pPr algn="ctr"/>
            <a:r>
              <a:rPr lang="en-GB" sz="3200" b="1" dirty="0" smtClean="0">
                <a:effectLst>
                  <a:outerShdw blurRad="60007" dist="200025" dir="15000000" sy="30000" kx="-1800000" algn="bl" rotWithShape="0">
                    <a:prstClr val="black">
                      <a:alpha val="32000"/>
                    </a:prstClr>
                  </a:outerShdw>
                </a:effectLst>
              </a:rPr>
              <a:t>What is the probability of being alive at 10 years and having a favourable Rankin score ?</a:t>
            </a:r>
            <a:endParaRPr lang="en-US" sz="3200" b="1" dirty="0">
              <a:effectLst>
                <a:outerShdw blurRad="60007" dist="200025" dir="15000000" sy="30000" kx="-1800000" algn="bl" rotWithShape="0">
                  <a:prstClr val="black">
                    <a:alpha val="32000"/>
                  </a:prstClr>
                </a:outerShdw>
              </a:effectLst>
            </a:endParaRPr>
          </a:p>
        </p:txBody>
      </p:sp>
      <p:sp>
        <p:nvSpPr>
          <p:cNvPr id="5" name="Content Placeholder 4"/>
          <p:cNvSpPr>
            <a:spLocks noGrp="1"/>
          </p:cNvSpPr>
          <p:nvPr>
            <p:ph idx="1"/>
          </p:nvPr>
        </p:nvSpPr>
        <p:spPr>
          <a:xfrm>
            <a:off x="347455" y="1935163"/>
            <a:ext cx="8479071" cy="4683921"/>
          </a:xfrm>
        </p:spPr>
        <p:txBody>
          <a:bodyPr/>
          <a:lstStyle/>
          <a:p>
            <a:r>
              <a:rPr lang="en-US" sz="2800" dirty="0" smtClean="0">
                <a:effectLst>
                  <a:outerShdw blurRad="60007" dist="200025" dir="15000000" sy="30000" kx="-1800000" algn="bl" rotWithShape="0">
                    <a:prstClr val="black">
                      <a:alpha val="32000"/>
                    </a:prstClr>
                  </a:outerShdw>
                </a:effectLst>
                <a:latin typeface="+mj-lt"/>
              </a:rPr>
              <a:t> 68.2 % of UK endovascular patients in ISAT were alive and independent</a:t>
            </a:r>
          </a:p>
          <a:p>
            <a:endParaRPr lang="en-US" sz="2800" dirty="0">
              <a:effectLst>
                <a:outerShdw blurRad="60007" dist="200025" dir="15000000" sy="30000" kx="-1800000" algn="bl" rotWithShape="0">
                  <a:prstClr val="black">
                    <a:alpha val="32000"/>
                  </a:prstClr>
                </a:outerShdw>
              </a:effectLst>
              <a:latin typeface="+mj-lt"/>
            </a:endParaRPr>
          </a:p>
          <a:p>
            <a:r>
              <a:rPr lang="en-US" sz="2800" dirty="0" smtClean="0">
                <a:effectLst>
                  <a:outerShdw blurRad="60007" dist="200025" dir="15000000" sy="30000" kx="-1800000" algn="bl" rotWithShape="0">
                    <a:prstClr val="black">
                      <a:alpha val="32000"/>
                    </a:prstClr>
                  </a:outerShdw>
                </a:effectLst>
                <a:latin typeface="+mj-lt"/>
              </a:rPr>
              <a:t>61.7 % of the Neurosurgical patients were alive and independent.</a:t>
            </a:r>
          </a:p>
          <a:p>
            <a:pPr marL="0" indent="0">
              <a:buNone/>
            </a:pPr>
            <a:endParaRPr lang="en-US" sz="2800" dirty="0" smtClean="0">
              <a:effectLst>
                <a:outerShdw blurRad="60007" dist="200025" dir="15000000" sy="30000" kx="-1800000" algn="bl" rotWithShape="0">
                  <a:prstClr val="black">
                    <a:alpha val="32000"/>
                  </a:prstClr>
                </a:outerShdw>
              </a:effectLst>
              <a:latin typeface="+mj-lt"/>
            </a:endParaRPr>
          </a:p>
          <a:p>
            <a:r>
              <a:rPr lang="en-US" sz="2800" dirty="0" smtClean="0">
                <a:effectLst>
                  <a:outerShdw blurRad="60007" dist="200025" dir="15000000" sy="30000" kx="-1800000" algn="bl" rotWithShape="0">
                    <a:prstClr val="black">
                      <a:alpha val="32000"/>
                    </a:prstClr>
                  </a:outerShdw>
                </a:effectLst>
                <a:latin typeface="+mj-lt"/>
              </a:rPr>
              <a:t>Odds ratio:   1.335 (</a:t>
            </a:r>
            <a:r>
              <a:rPr lang="en-US" sz="2800" dirty="0">
                <a:effectLst>
                  <a:outerShdw blurRad="60007" dist="200025" dir="15000000" sy="30000" kx="-1800000" algn="bl" rotWithShape="0">
                    <a:prstClr val="black">
                      <a:alpha val="32000"/>
                    </a:prstClr>
                  </a:outerShdw>
                </a:effectLst>
                <a:latin typeface="+mj-lt"/>
              </a:rPr>
              <a:t>95% CI 1.085 to 1.643)</a:t>
            </a:r>
            <a:r>
              <a:rPr lang="en-GB" sz="2800" dirty="0">
                <a:effectLst>
                  <a:outerShdw blurRad="60007" dist="200025" dir="15000000" sy="30000" kx="-1800000" algn="bl" rotWithShape="0">
                    <a:prstClr val="black">
                      <a:alpha val="32000"/>
                    </a:prstClr>
                  </a:outerShdw>
                </a:effectLst>
                <a:latin typeface="+mj-lt"/>
              </a:rPr>
              <a:t> </a:t>
            </a:r>
            <a:endParaRPr lang="en-GB" sz="2800" dirty="0" smtClean="0">
              <a:effectLst>
                <a:outerShdw blurRad="60007" dist="200025" dir="15000000" sy="30000" kx="-1800000" algn="bl" rotWithShape="0">
                  <a:prstClr val="black">
                    <a:alpha val="32000"/>
                  </a:prstClr>
                </a:outerShdw>
              </a:effectLst>
              <a:latin typeface="+mj-lt"/>
            </a:endParaRPr>
          </a:p>
          <a:p>
            <a:r>
              <a:rPr lang="en-GB" sz="2800" dirty="0" smtClean="0">
                <a:effectLst>
                  <a:outerShdw blurRad="60007" dist="200025" dir="15000000" sy="30000" kx="-1800000" algn="bl" rotWithShape="0">
                    <a:prstClr val="black">
                      <a:alpha val="32000"/>
                    </a:prstClr>
                  </a:outerShdw>
                </a:effectLst>
                <a:latin typeface="+mj-lt"/>
              </a:rPr>
              <a:t>Statistically significantly more likely to be alive and independent at 10 years after coiling allocation</a:t>
            </a:r>
            <a:endParaRPr lang="en-US" sz="2800" dirty="0" smtClean="0">
              <a:effectLst>
                <a:outerShdw blurRad="60007" dist="200025" dir="15000000" sy="30000" kx="-1800000" algn="bl" rotWithShape="0">
                  <a:prstClr val="black">
                    <a:alpha val="32000"/>
                  </a:prstClr>
                </a:outerShdw>
              </a:effectLst>
              <a:latin typeface="+mj-lt"/>
            </a:endParaRPr>
          </a:p>
        </p:txBody>
      </p:sp>
    </p:spTree>
    <p:extLst>
      <p:ext uri="{BB962C8B-B14F-4D97-AF65-F5344CB8AC3E}">
        <p14:creationId xmlns:p14="http://schemas.microsoft.com/office/powerpoint/2010/main" val="369435134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2800" dirty="0">
                <a:effectLst>
                  <a:outerShdw blurRad="50800" dist="38100" dir="2700000" algn="tl" rotWithShape="0">
                    <a:prstClr val="black">
                      <a:alpha val="40000"/>
                    </a:prstClr>
                  </a:outerShdw>
                </a:effectLst>
              </a:rPr>
              <a:t>What are the </a:t>
            </a:r>
            <a:r>
              <a:rPr lang="en-US" sz="2800" dirty="0" smtClean="0">
                <a:effectLst>
                  <a:outerShdw blurRad="50800" dist="38100" dir="2700000" algn="tl" rotWithShape="0">
                    <a:prstClr val="black">
                      <a:alpha val="40000"/>
                    </a:prstClr>
                  </a:outerShdw>
                </a:effectLst>
              </a:rPr>
              <a:t>Causes </a:t>
            </a:r>
            <a:r>
              <a:rPr lang="en-US" sz="2800" dirty="0">
                <a:effectLst>
                  <a:outerShdw blurRad="50800" dist="38100" dir="2700000" algn="tl" rotWithShape="0">
                    <a:prstClr val="black">
                      <a:alpha val="40000"/>
                    </a:prstClr>
                  </a:outerShdw>
                </a:effectLst>
              </a:rPr>
              <a:t>of </a:t>
            </a:r>
            <a:r>
              <a:rPr lang="en-US" sz="2800" dirty="0" smtClean="0">
                <a:effectLst>
                  <a:outerShdw blurRad="50800" dist="38100" dir="2700000" algn="tl" rotWithShape="0">
                    <a:prstClr val="black">
                      <a:alpha val="40000"/>
                    </a:prstClr>
                  </a:outerShdw>
                </a:effectLst>
              </a:rPr>
              <a:t>Death in UK Cohort?</a:t>
            </a:r>
            <a:r>
              <a:rPr lang="en-US" sz="2800" dirty="0">
                <a:effectLst>
                  <a:outerShdw blurRad="50800" dist="38100" dir="2700000" algn="tl" rotWithShape="0">
                    <a:prstClr val="black">
                      <a:alpha val="40000"/>
                    </a:prstClr>
                  </a:outerShdw>
                </a:effectLst>
              </a:rPr>
              <a:t/>
            </a:r>
            <a:br>
              <a:rPr lang="en-US" sz="2800" dirty="0">
                <a:effectLst>
                  <a:outerShdw blurRad="50800" dist="38100" dir="2700000" algn="tl" rotWithShape="0">
                    <a:prstClr val="black">
                      <a:alpha val="40000"/>
                    </a:prstClr>
                  </a:outerShdw>
                </a:effectLst>
              </a:rPr>
            </a:br>
            <a:endParaRPr lang="en-US" sz="28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89804" y="955659"/>
            <a:ext cx="8941941" cy="5252940"/>
          </a:xfrm>
        </p:spPr>
        <p:txBody>
          <a:bodyPr/>
          <a:lstStyle/>
          <a:p>
            <a:r>
              <a:rPr lang="en-US" dirty="0" smtClean="0">
                <a:effectLst>
                  <a:outerShdw blurRad="50800" dist="38100" dir="2700000" algn="tl" rotWithShape="0">
                    <a:prstClr val="black">
                      <a:alpha val="40000"/>
                    </a:prstClr>
                  </a:outerShdw>
                </a:effectLst>
                <a:latin typeface="Cambria"/>
                <a:cs typeface="Cambria"/>
              </a:rPr>
              <a:t>1644 patients enrolled </a:t>
            </a:r>
          </a:p>
          <a:p>
            <a:r>
              <a:rPr lang="en-US" dirty="0" smtClean="0">
                <a:effectLst>
                  <a:outerShdw blurRad="50800" dist="38100" dir="2700000" algn="tl" rotWithShape="0">
                    <a:prstClr val="black">
                      <a:alpha val="40000"/>
                    </a:prstClr>
                  </a:outerShdw>
                </a:effectLst>
                <a:latin typeface="Cambria"/>
                <a:cs typeface="Cambria"/>
              </a:rPr>
              <a:t>16579 person years of follow-up up to 17.6 years</a:t>
            </a:r>
          </a:p>
          <a:p>
            <a:r>
              <a:rPr lang="en-US" dirty="0" smtClean="0">
                <a:effectLst>
                  <a:outerShdw blurRad="50800" dist="38100" dir="2700000" algn="tl" rotWithShape="0">
                    <a:prstClr val="black">
                      <a:alpha val="40000"/>
                    </a:prstClr>
                  </a:outerShdw>
                </a:effectLst>
                <a:latin typeface="Cambria"/>
                <a:cs typeface="Cambria"/>
              </a:rPr>
              <a:t>A total of  389 deaths amongst the cohort</a:t>
            </a:r>
          </a:p>
          <a:p>
            <a:r>
              <a:rPr lang="en-US" dirty="0" smtClean="0">
                <a:effectLst>
                  <a:outerShdw blurRad="50800" dist="38100" dir="2700000" algn="tl" rotWithShape="0">
                    <a:prstClr val="black">
                      <a:alpha val="40000"/>
                    </a:prstClr>
                  </a:outerShdw>
                </a:effectLst>
                <a:latin typeface="Cambria"/>
                <a:cs typeface="Cambria"/>
              </a:rPr>
              <a:t>140 patients died in the first year.</a:t>
            </a:r>
          </a:p>
          <a:p>
            <a:r>
              <a:rPr lang="en-US" dirty="0" smtClean="0">
                <a:effectLst>
                  <a:outerShdw blurRad="50800" dist="38100" dir="2700000" algn="tl" rotWithShape="0">
                    <a:prstClr val="black">
                      <a:alpha val="40000"/>
                    </a:prstClr>
                  </a:outerShdw>
                </a:effectLst>
                <a:latin typeface="Cambria"/>
                <a:cs typeface="Cambria"/>
              </a:rPr>
              <a:t>249 </a:t>
            </a:r>
            <a:r>
              <a:rPr lang="en-US" dirty="0">
                <a:effectLst>
                  <a:outerShdw blurRad="50800" dist="38100" dir="2700000" algn="tl" rotWithShape="0">
                    <a:prstClr val="black">
                      <a:alpha val="40000"/>
                    </a:prstClr>
                  </a:outerShdw>
                </a:effectLst>
                <a:latin typeface="Cambria"/>
                <a:cs typeface="Cambria"/>
              </a:rPr>
              <a:t>patients have died during the period of follow-</a:t>
            </a:r>
            <a:r>
              <a:rPr lang="en-US" dirty="0" smtClean="0">
                <a:effectLst>
                  <a:outerShdw blurRad="50800" dist="38100" dir="2700000" algn="tl" rotWithShape="0">
                    <a:prstClr val="black">
                      <a:alpha val="40000"/>
                    </a:prstClr>
                  </a:outerShdw>
                </a:effectLst>
                <a:latin typeface="Cambria"/>
                <a:cs typeface="Cambria"/>
              </a:rPr>
              <a:t>up period after one year</a:t>
            </a:r>
          </a:p>
          <a:p>
            <a:r>
              <a:rPr lang="en-US" dirty="0" smtClean="0">
                <a:effectLst>
                  <a:outerShdw blurRad="50800" dist="38100" dir="2700000" algn="tl" rotWithShape="0">
                    <a:prstClr val="black">
                      <a:alpha val="40000"/>
                    </a:prstClr>
                  </a:outerShdw>
                </a:effectLst>
                <a:latin typeface="Cambria"/>
                <a:cs typeface="Cambria"/>
              </a:rPr>
              <a:t>6 died from the treated aneurysm </a:t>
            </a:r>
          </a:p>
          <a:p>
            <a:r>
              <a:rPr lang="en-US" dirty="0" smtClean="0">
                <a:effectLst>
                  <a:outerShdw blurRad="50800" dist="38100" dir="2700000" algn="tl" rotWithShape="0">
                    <a:prstClr val="black">
                      <a:alpha val="40000"/>
                    </a:prstClr>
                  </a:outerShdw>
                </a:effectLst>
                <a:latin typeface="Cambria"/>
                <a:cs typeface="Cambria"/>
              </a:rPr>
              <a:t>4 endovascular and 2 Neurosurgery</a:t>
            </a:r>
          </a:p>
          <a:p>
            <a:r>
              <a:rPr lang="en-US" dirty="0" smtClean="0">
                <a:effectLst>
                  <a:outerShdw blurRad="50800" dist="38100" dir="2700000" algn="tl" rotWithShape="0">
                    <a:prstClr val="black">
                      <a:alpha val="40000"/>
                    </a:prstClr>
                  </a:outerShdw>
                </a:effectLst>
                <a:latin typeface="Cambria"/>
                <a:cs typeface="Cambria"/>
              </a:rPr>
              <a:t>9 deaths due to rupture of another aneurysm</a:t>
            </a:r>
          </a:p>
          <a:p>
            <a:r>
              <a:rPr lang="en-US" dirty="0" smtClean="0">
                <a:effectLst>
                  <a:outerShdw blurRad="50800" dist="38100" dir="2700000" algn="tl" rotWithShape="0">
                    <a:prstClr val="black">
                      <a:alpha val="40000"/>
                    </a:prstClr>
                  </a:outerShdw>
                </a:effectLst>
                <a:latin typeface="Cambria"/>
                <a:cs typeface="Cambria"/>
              </a:rPr>
              <a:t>232 have died of causes other than a SAH.</a:t>
            </a:r>
          </a:p>
          <a:p>
            <a:r>
              <a:rPr lang="en-US" dirty="0" smtClean="0">
                <a:effectLst>
                  <a:outerShdw blurRad="50800" dist="38100" dir="2700000" algn="tl" rotWithShape="0">
                    <a:prstClr val="black">
                      <a:alpha val="40000"/>
                    </a:prstClr>
                  </a:outerShdw>
                </a:effectLst>
                <a:latin typeface="Cambria"/>
                <a:cs typeface="Cambria"/>
              </a:rPr>
              <a:t> Mostly cancer and cardiovascular disease</a:t>
            </a:r>
          </a:p>
          <a:p>
            <a:endParaRPr lang="en-US" dirty="0">
              <a:effectLst>
                <a:outerShdw blurRad="50800" dist="38100" dir="2700000" algn="tl" rotWithShape="0">
                  <a:prstClr val="black">
                    <a:alpha val="40000"/>
                  </a:prstClr>
                </a:outerShdw>
              </a:effectLst>
              <a:latin typeface="Cambria"/>
              <a:cs typeface="Cambria"/>
            </a:endParaRPr>
          </a:p>
          <a:p>
            <a:endParaRPr lang="en-US" dirty="0">
              <a:effectLst>
                <a:outerShdw blurRad="50800" dist="38100" dir="2700000" algn="tl" rotWithShape="0">
                  <a:prstClr val="black">
                    <a:alpha val="40000"/>
                  </a:prstClr>
                </a:outerShdw>
              </a:effectLst>
              <a:latin typeface="Cambria"/>
              <a:cs typeface="Cambria"/>
            </a:endParaRPr>
          </a:p>
        </p:txBody>
      </p:sp>
    </p:spTree>
    <p:extLst>
      <p:ext uri="{BB962C8B-B14F-4D97-AF65-F5344CB8AC3E}">
        <p14:creationId xmlns:p14="http://schemas.microsoft.com/office/powerpoint/2010/main" val="193690992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55" y="453406"/>
            <a:ext cx="8229600" cy="1143000"/>
          </a:xfrm>
        </p:spPr>
        <p:txBody>
          <a:bodyPr/>
          <a:lstStyle/>
          <a:p>
            <a:pPr algn="ctr"/>
            <a:r>
              <a:rPr lang="en-GB" sz="3200" dirty="0" smtClean="0">
                <a:effectLst>
                  <a:outerShdw blurRad="60007" dist="200025" dir="15000000" sy="30000" kx="-1800000" algn="bl" rotWithShape="0">
                    <a:prstClr val="black">
                      <a:alpha val="32000"/>
                    </a:prstClr>
                  </a:outerShdw>
                </a:effectLst>
              </a:rPr>
              <a:t/>
            </a:r>
            <a:br>
              <a:rPr lang="en-GB" sz="3200" dirty="0" smtClean="0">
                <a:effectLst>
                  <a:outerShdw blurRad="60007" dist="200025" dir="15000000" sy="30000" kx="-1800000" algn="bl" rotWithShape="0">
                    <a:prstClr val="black">
                      <a:alpha val="32000"/>
                    </a:prstClr>
                  </a:outerShdw>
                </a:effectLst>
              </a:rPr>
            </a:br>
            <a:r>
              <a:rPr lang="en-GB" sz="3200" dirty="0">
                <a:effectLst>
                  <a:outerShdw blurRad="60007" dist="200025" dir="15000000" sy="30000" kx="-1800000" algn="bl" rotWithShape="0">
                    <a:prstClr val="black">
                      <a:alpha val="32000"/>
                    </a:prstClr>
                  </a:outerShdw>
                </a:effectLst>
              </a:rPr>
              <a:t/>
            </a:r>
            <a:br>
              <a:rPr lang="en-GB" sz="3200" dirty="0">
                <a:effectLst>
                  <a:outerShdw blurRad="60007" dist="200025" dir="15000000" sy="30000" kx="-1800000" algn="bl" rotWithShape="0">
                    <a:prstClr val="black">
                      <a:alpha val="32000"/>
                    </a:prstClr>
                  </a:outerShdw>
                </a:effectLst>
              </a:rPr>
            </a:br>
            <a:r>
              <a:rPr lang="en-GB" sz="3200" dirty="0" smtClean="0">
                <a:effectLst>
                  <a:outerShdw blurRad="60007" dist="200025" dir="15000000" sy="30000" kx="-1800000" algn="bl" rotWithShape="0">
                    <a:prstClr val="black">
                      <a:alpha val="32000"/>
                    </a:prstClr>
                  </a:outerShdw>
                </a:effectLst>
              </a:rPr>
              <a:t>Lancet 2015</a:t>
            </a:r>
            <a:br>
              <a:rPr lang="en-GB" sz="3200" dirty="0" smtClean="0">
                <a:effectLst>
                  <a:outerShdw blurRad="60007" dist="200025" dir="15000000" sy="30000" kx="-1800000" algn="bl" rotWithShape="0">
                    <a:prstClr val="black">
                      <a:alpha val="32000"/>
                    </a:prstClr>
                  </a:outerShdw>
                </a:effectLst>
              </a:rPr>
            </a:br>
            <a:r>
              <a:rPr lang="en-GB" sz="3200" dirty="0" smtClean="0">
                <a:effectLst>
                  <a:outerShdw blurRad="60007" dist="200025" dir="15000000" sy="30000" kx="-1800000" algn="bl" rotWithShape="0">
                    <a:prstClr val="black">
                      <a:alpha val="32000"/>
                    </a:prstClr>
                  </a:outerShdw>
                </a:effectLst>
              </a:rPr>
              <a:t>Conclusions</a:t>
            </a:r>
            <a:br>
              <a:rPr lang="en-GB" sz="3200" dirty="0" smtClean="0">
                <a:effectLst>
                  <a:outerShdw blurRad="60007" dist="200025" dir="15000000" sy="30000" kx="-1800000" algn="bl" rotWithShape="0">
                    <a:prstClr val="black">
                      <a:alpha val="32000"/>
                    </a:prstClr>
                  </a:outerShdw>
                </a:effectLst>
              </a:rPr>
            </a:br>
            <a:endParaRPr lang="en-US" sz="3200" dirty="0">
              <a:effectLst>
                <a:outerShdw blurRad="60007" dist="200025" dir="15000000" sy="30000" kx="-1800000" algn="bl" rotWithShape="0">
                  <a:prstClr val="black">
                    <a:alpha val="32000"/>
                  </a:prstClr>
                </a:outerShdw>
              </a:effectLst>
            </a:endParaRPr>
          </a:p>
        </p:txBody>
      </p:sp>
      <p:sp>
        <p:nvSpPr>
          <p:cNvPr id="5" name="Content Placeholder 4"/>
          <p:cNvSpPr>
            <a:spLocks noGrp="1"/>
          </p:cNvSpPr>
          <p:nvPr>
            <p:ph idx="1"/>
          </p:nvPr>
        </p:nvSpPr>
        <p:spPr>
          <a:xfrm>
            <a:off x="347455" y="1408813"/>
            <a:ext cx="8479071" cy="5210272"/>
          </a:xfrm>
        </p:spPr>
        <p:txBody>
          <a:bodyPr/>
          <a:lstStyle/>
          <a:p>
            <a:r>
              <a:rPr lang="en-US" sz="2800" dirty="0" smtClean="0">
                <a:effectLst>
                  <a:outerShdw blurRad="60007" dist="200025" dir="15000000" sy="30000" kx="-1800000" algn="bl" rotWithShape="0">
                    <a:prstClr val="black">
                      <a:alpha val="32000"/>
                    </a:prstClr>
                  </a:outerShdw>
                </a:effectLst>
                <a:latin typeface="+mj-lt"/>
              </a:rPr>
              <a:t> </a:t>
            </a:r>
            <a:r>
              <a:rPr lang="en-US" sz="2800" b="1" dirty="0">
                <a:effectLst>
                  <a:outerShdw blurRad="38100" dist="38100" dir="2700000" algn="tl">
                    <a:srgbClr val="000000">
                      <a:alpha val="43137"/>
                    </a:srgbClr>
                  </a:outerShdw>
                </a:effectLst>
                <a:latin typeface="+mj-lt"/>
              </a:rPr>
              <a:t>Interpretation:</a:t>
            </a:r>
            <a:endParaRPr lang="en-GB" sz="2800" dirty="0">
              <a:effectLst>
                <a:outerShdw blurRad="38100" dist="38100" dir="2700000" algn="tl">
                  <a:srgbClr val="000000">
                    <a:alpha val="43137"/>
                  </a:srgbClr>
                </a:outerShdw>
              </a:effectLst>
              <a:latin typeface="+mj-lt"/>
            </a:endParaRPr>
          </a:p>
          <a:p>
            <a:r>
              <a:rPr lang="en-US" sz="2800" dirty="0">
                <a:effectLst>
                  <a:outerShdw blurRad="38100" dist="38100" dir="2700000" algn="tl">
                    <a:srgbClr val="000000">
                      <a:alpha val="43137"/>
                    </a:srgbClr>
                  </a:outerShdw>
                </a:effectLst>
                <a:latin typeface="+mj-lt"/>
              </a:rPr>
              <a:t>The 10-year mortality was significantly greater in the neurosurgical group. There is an increased risk of recurrent bleeding from a coiled aneurysm compared with a clipped aneurysm but the risk is small and, very importantly, the clinical benefit in respect of disability free survival in patients allocated endovascular coiling observed at one-year is maintained at 10 years. </a:t>
            </a:r>
            <a:endParaRPr lang="en-GB" sz="2800" dirty="0">
              <a:effectLst>
                <a:outerShdw blurRad="38100" dist="38100" dir="2700000" algn="tl">
                  <a:srgbClr val="000000">
                    <a:alpha val="43137"/>
                  </a:srgbClr>
                </a:outerShdw>
              </a:effectLst>
              <a:latin typeface="+mj-lt"/>
            </a:endParaRPr>
          </a:p>
          <a:p>
            <a:endParaRPr lang="en-US" sz="2800" dirty="0" smtClean="0">
              <a:effectLst>
                <a:outerShdw blurRad="60007" dist="200025" dir="15000000" sy="30000" kx="-1800000" algn="bl" rotWithShape="0">
                  <a:prstClr val="black">
                    <a:alpha val="32000"/>
                  </a:prstClr>
                </a:outerShdw>
              </a:effectLst>
              <a:latin typeface="+mj-lt"/>
            </a:endParaRPr>
          </a:p>
        </p:txBody>
      </p:sp>
    </p:spTree>
    <p:extLst>
      <p:ext uri="{BB962C8B-B14F-4D97-AF65-F5344CB8AC3E}">
        <p14:creationId xmlns:p14="http://schemas.microsoft.com/office/powerpoint/2010/main" val="359429343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22" y="298949"/>
            <a:ext cx="8229600" cy="1143000"/>
          </a:xfrm>
        </p:spPr>
        <p:txBody>
          <a:bodyPr/>
          <a:lstStyle/>
          <a:p>
            <a:pPr algn="ctr"/>
            <a:r>
              <a:rPr lang="en-GB" sz="3200" dirty="0" smtClean="0">
                <a:effectLst>
                  <a:outerShdw blurRad="50800" dist="38100" dir="2700000" algn="tl" rotWithShape="0">
                    <a:prstClr val="black">
                      <a:alpha val="40000"/>
                    </a:prstClr>
                  </a:outerShdw>
                </a:effectLst>
              </a:rPr>
              <a:t>ISAT 10 - 18 year outcomes </a:t>
            </a:r>
            <a:br>
              <a:rPr lang="en-GB" sz="3200" dirty="0" smtClean="0">
                <a:effectLst>
                  <a:outerShdw blurRad="50800" dist="38100" dir="2700000" algn="tl" rotWithShape="0">
                    <a:prstClr val="black">
                      <a:alpha val="40000"/>
                    </a:prstClr>
                  </a:outerShdw>
                </a:effectLst>
              </a:rPr>
            </a:br>
            <a:r>
              <a:rPr lang="en-GB" sz="3200" dirty="0" smtClean="0">
                <a:effectLst>
                  <a:outerShdw blurRad="50800" dist="38100" dir="2700000" algn="tl" rotWithShape="0">
                    <a:prstClr val="black">
                      <a:alpha val="40000"/>
                    </a:prstClr>
                  </a:outerShdw>
                </a:effectLst>
              </a:rPr>
              <a:t>Conclusions</a:t>
            </a:r>
            <a:br>
              <a:rPr lang="en-GB" sz="3200" dirty="0" smtClean="0">
                <a:effectLst>
                  <a:outerShdw blurRad="50800" dist="38100" dir="2700000" algn="tl" rotWithShape="0">
                    <a:prstClr val="black">
                      <a:alpha val="40000"/>
                    </a:prstClr>
                  </a:outerShdw>
                </a:effectLst>
              </a:rPr>
            </a:br>
            <a:endParaRPr lang="en-US" sz="3200" dirty="0">
              <a:effectLst>
                <a:outerShdw blurRad="50800" dist="38100" dir="2700000" algn="tl" rotWithShape="0">
                  <a:prstClr val="black">
                    <a:alpha val="40000"/>
                  </a:prstClr>
                </a:outerShdw>
              </a:effectLst>
            </a:endParaRPr>
          </a:p>
        </p:txBody>
      </p:sp>
      <p:sp>
        <p:nvSpPr>
          <p:cNvPr id="5" name="Content Placeholder 4"/>
          <p:cNvSpPr>
            <a:spLocks noGrp="1"/>
          </p:cNvSpPr>
          <p:nvPr>
            <p:ph idx="1"/>
          </p:nvPr>
        </p:nvSpPr>
        <p:spPr>
          <a:xfrm>
            <a:off x="128293" y="1226575"/>
            <a:ext cx="8674770" cy="4994851"/>
          </a:xfrm>
        </p:spPr>
        <p:txBody>
          <a:bodyPr/>
          <a:lstStyle/>
          <a:p>
            <a:r>
              <a:rPr lang="en-US" sz="2400" dirty="0" smtClean="0">
                <a:effectLst>
                  <a:outerShdw blurRad="60007" dist="310007" dir="7680000" sy="30000" kx="1300200" algn="ctr" rotWithShape="0">
                    <a:prstClr val="black">
                      <a:alpha val="32000"/>
                    </a:prstClr>
                  </a:outerShdw>
                </a:effectLst>
                <a:latin typeface="Cambria"/>
                <a:cs typeface="Cambria"/>
              </a:rPr>
              <a:t>Research in Context </a:t>
            </a:r>
          </a:p>
          <a:p>
            <a:r>
              <a:rPr lang="en-US" sz="2400" b="1" dirty="0" smtClean="0">
                <a:effectLst>
                  <a:outerShdw blurRad="50800" dist="38100" dir="2700000" algn="tl" rotWithShape="0">
                    <a:prstClr val="black">
                      <a:alpha val="40000"/>
                    </a:prstClr>
                  </a:outerShdw>
                </a:effectLst>
                <a:latin typeface="Cambria"/>
                <a:cs typeface="Cambria"/>
              </a:rPr>
              <a:t>Interpretation</a:t>
            </a:r>
            <a:r>
              <a:rPr lang="en-US" sz="2400" b="1" dirty="0">
                <a:effectLst>
                  <a:outerShdw blurRad="50800" dist="38100" dir="2700000" algn="tl" rotWithShape="0">
                    <a:prstClr val="black">
                      <a:alpha val="40000"/>
                    </a:prstClr>
                  </a:outerShdw>
                </a:effectLst>
                <a:latin typeface="Cambria"/>
                <a:cs typeface="Cambria"/>
              </a:rPr>
              <a:t>:</a:t>
            </a:r>
            <a:endParaRPr lang="en-GB" sz="2400" b="1" dirty="0">
              <a:effectLst>
                <a:outerShdw blurRad="50800" dist="38100" dir="2700000" algn="tl" rotWithShape="0">
                  <a:prstClr val="black">
                    <a:alpha val="40000"/>
                  </a:prstClr>
                </a:outerShdw>
              </a:effectLst>
              <a:latin typeface="Cambria"/>
              <a:cs typeface="Cambria"/>
            </a:endParaRPr>
          </a:p>
          <a:p>
            <a:r>
              <a:rPr lang="en-US" sz="2000" dirty="0" smtClean="0">
                <a:effectLst>
                  <a:outerShdw blurRad="50800" dist="38100" dir="2700000" algn="tl" rotWithShape="0">
                    <a:prstClr val="black">
                      <a:alpha val="40000"/>
                    </a:prstClr>
                  </a:outerShdw>
                </a:effectLst>
                <a:latin typeface="Cambria"/>
                <a:cs typeface="Cambria"/>
              </a:rPr>
              <a:t>ISAT </a:t>
            </a:r>
            <a:r>
              <a:rPr lang="en-US" sz="2000" dirty="0">
                <a:effectLst>
                  <a:outerShdw blurRad="50800" dist="38100" dir="2700000" algn="tl" rotWithShape="0">
                    <a:prstClr val="black">
                      <a:alpha val="40000"/>
                    </a:prstClr>
                  </a:outerShdw>
                </a:effectLst>
                <a:latin typeface="Cambria"/>
                <a:cs typeface="Cambria"/>
              </a:rPr>
              <a:t>results have changed worldwide clinical practice and the study is very unlikely to be repeated</a:t>
            </a:r>
            <a:r>
              <a:rPr lang="en-US" sz="2000" dirty="0" smtClean="0">
                <a:effectLst>
                  <a:outerShdw blurRad="50800" dist="38100" dir="2700000" algn="tl" rotWithShape="0">
                    <a:prstClr val="black">
                      <a:alpha val="40000"/>
                    </a:prstClr>
                  </a:outerShdw>
                </a:effectLst>
                <a:latin typeface="Cambria"/>
                <a:cs typeface="Cambria"/>
              </a:rPr>
              <a:t>.</a:t>
            </a:r>
            <a:endParaRPr lang="en-US" sz="2000" dirty="0">
              <a:effectLst>
                <a:outerShdw blurRad="50800" dist="38100" dir="2700000" algn="tl" rotWithShape="0">
                  <a:prstClr val="black">
                    <a:alpha val="40000"/>
                  </a:prstClr>
                </a:outerShdw>
              </a:effectLst>
              <a:latin typeface="Cambria"/>
              <a:cs typeface="Cambria"/>
            </a:endParaRPr>
          </a:p>
          <a:p>
            <a:r>
              <a:rPr lang="en-US" sz="2000" dirty="0">
                <a:effectLst>
                  <a:outerShdw blurRad="50800" dist="38100" dir="2700000" algn="tl" rotWithShape="0">
                    <a:prstClr val="black">
                      <a:alpha val="40000"/>
                    </a:prstClr>
                  </a:outerShdw>
                </a:effectLst>
                <a:latin typeface="Cambria"/>
                <a:cs typeface="Cambria"/>
              </a:rPr>
              <a:t>This paper shows that the durability of coil treatment and the clinical benefit of coiling that was observed at one year are maintained at 10 years. The risk of death and re-bleeding from the treated aneurysm, up to 18 years, in both groups is very small and similar to the risk of recurrent haemorrhage from another aneurysm. </a:t>
            </a:r>
            <a:endParaRPr lang="en-US" sz="2000" dirty="0" smtClean="0">
              <a:effectLst>
                <a:outerShdw blurRad="50800" dist="38100" dir="2700000" algn="tl" rotWithShape="0">
                  <a:prstClr val="black">
                    <a:alpha val="40000"/>
                  </a:prstClr>
                </a:outerShdw>
              </a:effectLst>
              <a:latin typeface="Cambria"/>
              <a:cs typeface="Cambria"/>
            </a:endParaRPr>
          </a:p>
          <a:p>
            <a:r>
              <a:rPr lang="en-US" sz="2000" dirty="0" smtClean="0">
                <a:effectLst>
                  <a:outerShdw blurRad="50800" dist="38100" dir="2700000" algn="tl" rotWithShape="0">
                    <a:prstClr val="black">
                      <a:alpha val="40000"/>
                    </a:prstClr>
                  </a:outerShdw>
                </a:effectLst>
                <a:latin typeface="Cambria"/>
                <a:cs typeface="Cambria"/>
              </a:rPr>
              <a:t>All </a:t>
            </a:r>
            <a:r>
              <a:rPr lang="en-US" sz="2000" dirty="0">
                <a:effectLst>
                  <a:outerShdw blurRad="50800" dist="38100" dir="2700000" algn="tl" rotWithShape="0">
                    <a:prstClr val="black">
                      <a:alpha val="40000"/>
                    </a:prstClr>
                  </a:outerShdw>
                </a:effectLst>
                <a:latin typeface="Cambria"/>
                <a:cs typeface="Cambria"/>
              </a:rPr>
              <a:t>patients have an increased standardised mortality ratio (1.40) compared with the general population but they are far more likely (40 times) to die as a result of causes other than the treated aneurysm; mainly cancer or cardiovascular disease. </a:t>
            </a:r>
            <a:endParaRPr lang="en-US" sz="2000" dirty="0" smtClean="0">
              <a:effectLst>
                <a:outerShdw blurRad="50800" dist="38100" dir="2700000" algn="tl" rotWithShape="0">
                  <a:prstClr val="black">
                    <a:alpha val="40000"/>
                  </a:prstClr>
                </a:outerShdw>
              </a:effectLst>
              <a:latin typeface="Cambria"/>
              <a:cs typeface="Cambria"/>
            </a:endParaRPr>
          </a:p>
          <a:p>
            <a:r>
              <a:rPr lang="en-US" sz="2000" dirty="0" smtClean="0">
                <a:effectLst>
                  <a:outerShdw blurRad="50800" dist="38100" dir="2700000" algn="tl" rotWithShape="0">
                    <a:prstClr val="black">
                      <a:alpha val="40000"/>
                    </a:prstClr>
                  </a:outerShdw>
                </a:effectLst>
                <a:latin typeface="Cambria"/>
                <a:cs typeface="Cambria"/>
              </a:rPr>
              <a:t>This </a:t>
            </a:r>
            <a:r>
              <a:rPr lang="en-US" sz="2000" dirty="0">
                <a:effectLst>
                  <a:outerShdw blurRad="50800" dist="38100" dir="2700000" algn="tl" rotWithShape="0">
                    <a:prstClr val="black">
                      <a:alpha val="40000"/>
                    </a:prstClr>
                  </a:outerShdw>
                </a:effectLst>
                <a:latin typeface="Cambria"/>
                <a:cs typeface="Cambria"/>
              </a:rPr>
              <a:t>emphasises the importance advice about lifestyle factors, particularly smoking and control of hypertension, in these patients. </a:t>
            </a:r>
          </a:p>
          <a:p>
            <a:endParaRPr lang="en-US" sz="2000" dirty="0" smtClean="0">
              <a:effectLst>
                <a:outerShdw blurRad="50800" dist="38100" dir="2700000" algn="tl" rotWithShape="0">
                  <a:prstClr val="black">
                    <a:alpha val="40000"/>
                  </a:prstClr>
                </a:outerShdw>
              </a:effectLst>
              <a:latin typeface="Cambria"/>
              <a:cs typeface="Cambria"/>
            </a:endParaRPr>
          </a:p>
        </p:txBody>
      </p:sp>
    </p:spTree>
    <p:extLst>
      <p:ext uri="{BB962C8B-B14F-4D97-AF65-F5344CB8AC3E}">
        <p14:creationId xmlns:p14="http://schemas.microsoft.com/office/powerpoint/2010/main" val="29060846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sz="quarter"/>
          </p:nvPr>
        </p:nvSpPr>
        <p:spPr>
          <a:xfrm>
            <a:off x="357188" y="0"/>
            <a:ext cx="8229600" cy="654050"/>
          </a:xfrm>
        </p:spPr>
        <p:txBody>
          <a:bodyPr/>
          <a:lstStyle/>
          <a:p>
            <a:pPr algn="ctr">
              <a:defRPr/>
            </a:pPr>
            <a:r>
              <a:rPr lang="en-GB" sz="3200" dirty="0" smtClean="0">
                <a:latin typeface="Garamond" charset="0"/>
                <a:ea typeface="ＭＳ Ｐゴシック" charset="0"/>
                <a:cs typeface="ＭＳ Ｐゴシック" charset="0"/>
              </a:rPr>
              <a:t>Who’s </a:t>
            </a:r>
            <a:r>
              <a:rPr lang="en-GB" sz="3200" dirty="0">
                <a:latin typeface="Garamond" charset="0"/>
                <a:ea typeface="ＭＳ Ｐゴシック" charset="0"/>
                <a:cs typeface="ＭＳ Ｐゴシック" charset="0"/>
              </a:rPr>
              <a:t>Who in Interventional </a:t>
            </a:r>
            <a:r>
              <a:rPr lang="en-GB" sz="3200" dirty="0" smtClean="0">
                <a:latin typeface="Garamond" charset="0"/>
                <a:ea typeface="ＭＳ Ｐゴシック" charset="0"/>
                <a:cs typeface="ＭＳ Ｐゴシック" charset="0"/>
              </a:rPr>
              <a:t>Neuroradiology</a:t>
            </a:r>
            <a:endParaRPr lang="en-GB" sz="3200" dirty="0">
              <a:latin typeface="Garamond" charset="0"/>
              <a:ea typeface="ＭＳ Ｐゴシック" charset="0"/>
              <a:cs typeface="ＭＳ Ｐゴシック" charset="0"/>
            </a:endParaRPr>
          </a:p>
        </p:txBody>
      </p:sp>
      <p:pic>
        <p:nvPicPr>
          <p:cNvPr id="105474" name="Content Placeholder 8" descr="Old INR's Portugal 1998.JPG"/>
          <p:cNvPicPr>
            <a:picLocks noGrp="1" noChangeAspect="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a:xfrm>
            <a:off x="357188" y="660097"/>
            <a:ext cx="8501062" cy="6197903"/>
          </a:xfrm>
        </p:spPr>
      </p:pic>
    </p:spTree>
    <p:extLst>
      <p:ext uri="{BB962C8B-B14F-4D97-AF65-F5344CB8AC3E}">
        <p14:creationId xmlns:p14="http://schemas.microsoft.com/office/powerpoint/2010/main" val="209196975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143000"/>
          </a:xfrm>
        </p:spPr>
        <p:txBody>
          <a:bodyPr/>
          <a:lstStyle/>
          <a:p>
            <a:pPr algn="ctr"/>
            <a:r>
              <a:rPr lang="en-US" sz="3600" dirty="0" smtClean="0"/>
              <a:t>US practice in Unruptured Aneurysms</a:t>
            </a:r>
            <a:br>
              <a:rPr lang="en-US" sz="3600" dirty="0" smtClean="0"/>
            </a:br>
            <a:r>
              <a:rPr lang="en-US" sz="3600" dirty="0" smtClean="0"/>
              <a:t>treatment - AJNR 2010</a:t>
            </a:r>
            <a:endParaRPr lang="en-US" sz="3600" dirty="0"/>
          </a:p>
        </p:txBody>
      </p:sp>
      <p:sp>
        <p:nvSpPr>
          <p:cNvPr id="3" name="Content Placeholder 2"/>
          <p:cNvSpPr>
            <a:spLocks noGrp="1"/>
          </p:cNvSpPr>
          <p:nvPr>
            <p:ph idx="1"/>
          </p:nvPr>
        </p:nvSpPr>
        <p:spPr/>
        <p:txBody>
          <a:bodyPr/>
          <a:lstStyle/>
          <a:p>
            <a:r>
              <a:rPr lang="en-US" sz="2400" b="1" dirty="0">
                <a:latin typeface="+mj-lt"/>
              </a:rPr>
              <a:t>RESULTS:</a:t>
            </a:r>
            <a:r>
              <a:rPr lang="en-US" sz="2400" dirty="0">
                <a:latin typeface="+mj-lt"/>
              </a:rPr>
              <a:t> The fraction of unruptured aneurysms treated with coiling increased from 20% in 2001 to 63% in 2008. For surgical clipping, the percentage of patients discharged to long-term facilities was 14.0% (4184/29,918) compared with 4.9% (1655/34,125) of coiled patients (</a:t>
            </a:r>
            <a:r>
              <a:rPr lang="en-US" sz="2400" i="1" dirty="0">
                <a:latin typeface="+mj-lt"/>
              </a:rPr>
              <a:t>P</a:t>
            </a:r>
            <a:r>
              <a:rPr lang="en-US" sz="2400" dirty="0">
                <a:latin typeface="+mj-lt"/>
              </a:rPr>
              <a:t> &lt; .0001). Clipped patients also had a higher mortality rate because 344 (1.2%) clipped patients died compared with 215 (0.6%) coiled patients (</a:t>
            </a:r>
            <a:r>
              <a:rPr lang="en-US" sz="2400" i="1" dirty="0">
                <a:latin typeface="+mj-lt"/>
              </a:rPr>
              <a:t>P</a:t>
            </a:r>
            <a:r>
              <a:rPr lang="en-US" sz="2400" dirty="0">
                <a:latin typeface="+mj-lt"/>
              </a:rPr>
              <a:t> &lt; .0001). Between 2001 and 2008, the overall number of adverse outcomes from treatment had decreased from 14.8% to 7.6%. </a:t>
            </a:r>
          </a:p>
        </p:txBody>
      </p:sp>
    </p:spTree>
    <p:extLst>
      <p:ext uri="{BB962C8B-B14F-4D97-AF65-F5344CB8AC3E}">
        <p14:creationId xmlns:p14="http://schemas.microsoft.com/office/powerpoint/2010/main" val="273433214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429"/>
            <a:ext cx="8229600" cy="625220"/>
          </a:xfrm>
        </p:spPr>
        <p:txBody>
          <a:bodyPr/>
          <a:lstStyle/>
          <a:p>
            <a:pPr algn="ctr"/>
            <a:r>
              <a:rPr lang="en-US" sz="3200" dirty="0" smtClean="0"/>
              <a:t>Final Messages to young INR’s</a:t>
            </a:r>
            <a:endParaRPr lang="en-US" sz="3200" dirty="0"/>
          </a:p>
        </p:txBody>
      </p:sp>
      <p:sp>
        <p:nvSpPr>
          <p:cNvPr id="3" name="Content Placeholder 2"/>
          <p:cNvSpPr>
            <a:spLocks noGrp="1"/>
          </p:cNvSpPr>
          <p:nvPr>
            <p:ph idx="1"/>
          </p:nvPr>
        </p:nvSpPr>
        <p:spPr>
          <a:xfrm>
            <a:off x="150381" y="422892"/>
            <a:ext cx="8676004" cy="4681721"/>
          </a:xfrm>
        </p:spPr>
        <p:txBody>
          <a:bodyPr/>
          <a:lstStyle/>
          <a:p>
            <a:r>
              <a:rPr lang="en-US" dirty="0" smtClean="0">
                <a:effectLst>
                  <a:outerShdw blurRad="60007" dist="310007" dir="7680000" sy="30000" kx="1300200" algn="ctr" rotWithShape="0">
                    <a:prstClr val="black">
                      <a:alpha val="32000"/>
                    </a:prstClr>
                  </a:outerShdw>
                </a:effectLst>
                <a:latin typeface="+mj-lt"/>
              </a:rPr>
              <a:t>KISS principle:</a:t>
            </a:r>
          </a:p>
          <a:p>
            <a:pPr marL="393700" lvl="1" indent="0">
              <a:buNone/>
            </a:pPr>
            <a:r>
              <a:rPr lang="en-US" dirty="0" smtClean="0">
                <a:effectLst>
                  <a:outerShdw blurRad="60007" dist="310007" dir="7680000" sy="30000" kx="1300200" algn="ctr" rotWithShape="0">
                    <a:prstClr val="black">
                      <a:alpha val="32000"/>
                    </a:prstClr>
                  </a:outerShdw>
                </a:effectLst>
                <a:latin typeface="+mj-lt"/>
              </a:rPr>
              <a:t>Keep It Simple and Safe. </a:t>
            </a:r>
            <a:r>
              <a:rPr lang="en-US" sz="2000" i="1" dirty="0" smtClean="0">
                <a:effectLst>
                  <a:outerShdw blurRad="60007" dist="310007" dir="7680000" sy="30000" kx="1300200" algn="ctr" rotWithShape="0">
                    <a:prstClr val="black">
                      <a:alpha val="32000"/>
                    </a:prstClr>
                  </a:outerShdw>
                </a:effectLst>
                <a:latin typeface="+mj-lt"/>
              </a:rPr>
              <a:t>Christopher Adams “A Neurosurgeons Handbook”</a:t>
            </a:r>
            <a:endParaRPr lang="en-US" sz="2000" i="1" dirty="0">
              <a:effectLst>
                <a:outerShdw blurRad="60007" dist="310007" dir="7680000" sy="30000" kx="1300200" algn="ctr" rotWithShape="0">
                  <a:prstClr val="black">
                    <a:alpha val="32000"/>
                  </a:prstClr>
                </a:outerShdw>
              </a:effectLst>
              <a:latin typeface="+mj-lt"/>
            </a:endParaRPr>
          </a:p>
          <a:p>
            <a:r>
              <a:rPr lang="en-US" dirty="0" smtClean="0">
                <a:effectLst>
                  <a:outerShdw blurRad="60007" dist="310007" dir="7680000" sy="30000" kx="1300200" algn="ctr" rotWithShape="0">
                    <a:prstClr val="black">
                      <a:alpha val="32000"/>
                    </a:prstClr>
                  </a:outerShdw>
                </a:effectLst>
                <a:latin typeface="+mj-lt"/>
              </a:rPr>
              <a:t>Do not pursue angiographic perfection at the risk of a higher complication rate</a:t>
            </a:r>
          </a:p>
          <a:p>
            <a:r>
              <a:rPr lang="en-US" dirty="0">
                <a:effectLst>
                  <a:outerShdw blurRad="60007" dist="310007" dir="7680000" sy="30000" kx="1300200" algn="ctr" rotWithShape="0">
                    <a:prstClr val="black">
                      <a:alpha val="32000"/>
                    </a:prstClr>
                  </a:outerShdw>
                </a:effectLst>
                <a:latin typeface="+mj-lt"/>
              </a:rPr>
              <a:t>Simple coiling works </a:t>
            </a:r>
          </a:p>
          <a:p>
            <a:r>
              <a:rPr lang="en-US" dirty="0" smtClean="0">
                <a:effectLst>
                  <a:outerShdw blurRad="60007" dist="310007" dir="7680000" sy="30000" kx="1300200" algn="ctr" rotWithShape="0">
                    <a:prstClr val="black">
                      <a:alpha val="32000"/>
                    </a:prstClr>
                  </a:outerShdw>
                </a:effectLst>
                <a:latin typeface="+mj-lt"/>
              </a:rPr>
              <a:t>Do not always be seduced by the latest technology</a:t>
            </a:r>
          </a:p>
          <a:p>
            <a:pPr lvl="1"/>
            <a:r>
              <a:rPr lang="en-US" dirty="0" smtClean="0">
                <a:effectLst>
                  <a:outerShdw blurRad="60007" dist="310007" dir="7680000" sy="30000" kx="1300200" algn="ctr" rotWithShape="0">
                    <a:prstClr val="black">
                      <a:alpha val="32000"/>
                    </a:prstClr>
                  </a:outerShdw>
                </a:effectLst>
                <a:latin typeface="+mj-lt"/>
              </a:rPr>
              <a:t>When have a hammer everything looks like a nail</a:t>
            </a:r>
          </a:p>
          <a:p>
            <a:r>
              <a:rPr lang="en-US" dirty="0" smtClean="0">
                <a:effectLst>
                  <a:outerShdw blurRad="60007" dist="310007" dir="7680000" sy="30000" kx="1300200" algn="ctr" rotWithShape="0">
                    <a:prstClr val="black">
                      <a:alpha val="32000"/>
                    </a:prstClr>
                  </a:outerShdw>
                </a:effectLst>
                <a:latin typeface="+mj-lt"/>
              </a:rPr>
              <a:t>Continued follow-up of patients if 6 month F/U is OK is probably not needed</a:t>
            </a:r>
          </a:p>
          <a:p>
            <a:r>
              <a:rPr lang="en-US" dirty="0" smtClean="0">
                <a:effectLst>
                  <a:outerShdw blurRad="60007" dist="310007" dir="7680000" sy="30000" kx="1300200" algn="ctr" rotWithShape="0">
                    <a:prstClr val="black">
                      <a:alpha val="32000"/>
                    </a:prstClr>
                  </a:outerShdw>
                </a:effectLst>
                <a:latin typeface="+mj-lt"/>
              </a:rPr>
              <a:t>Remember the objective – </a:t>
            </a:r>
          </a:p>
          <a:p>
            <a:pPr lvl="1"/>
            <a:r>
              <a:rPr lang="en-US" dirty="0" smtClean="0">
                <a:effectLst>
                  <a:outerShdw blurRad="60007" dist="310007" dir="7680000" sy="30000" kx="1300200" algn="ctr" rotWithShape="0">
                    <a:prstClr val="black">
                      <a:alpha val="32000"/>
                    </a:prstClr>
                  </a:outerShdw>
                </a:effectLst>
                <a:latin typeface="+mj-lt"/>
              </a:rPr>
              <a:t>preventing re-bleeding </a:t>
            </a:r>
          </a:p>
          <a:p>
            <a:pPr lvl="1"/>
            <a:r>
              <a:rPr lang="en-US" dirty="0" smtClean="0">
                <a:effectLst>
                  <a:outerShdw blurRad="60007" dist="310007" dir="7680000" sy="30000" kx="1300200" algn="ctr" rotWithShape="0">
                    <a:prstClr val="black">
                      <a:alpha val="32000"/>
                    </a:prstClr>
                  </a:outerShdw>
                </a:effectLst>
                <a:latin typeface="+mj-lt"/>
              </a:rPr>
              <a:t>not a perfect picture</a:t>
            </a:r>
          </a:p>
          <a:p>
            <a:r>
              <a:rPr lang="en-US" dirty="0" smtClean="0">
                <a:effectLst>
                  <a:outerShdw blurRad="60007" dist="310007" dir="7680000" sy="30000" kx="1300200" algn="ctr" rotWithShape="0">
                    <a:prstClr val="black">
                      <a:alpha val="32000"/>
                    </a:prstClr>
                  </a:outerShdw>
                </a:effectLst>
                <a:latin typeface="+mj-lt"/>
              </a:rPr>
              <a:t>Treat patients – Not Angiograms or Scans !</a:t>
            </a:r>
            <a:endParaRPr lang="en-US" dirty="0">
              <a:effectLst>
                <a:outerShdw blurRad="60007" dist="310007" dir="7680000" sy="30000" kx="1300200" algn="ctr" rotWithShape="0">
                  <a:prstClr val="black">
                    <a:alpha val="32000"/>
                  </a:prstClr>
                </a:outerShdw>
              </a:effectLst>
              <a:latin typeface="+mj-lt"/>
            </a:endParaRPr>
          </a:p>
          <a:p>
            <a:pPr marL="393700" lvl="1" indent="0">
              <a:buNone/>
            </a:pPr>
            <a:endParaRPr lang="en-US" dirty="0" smtClean="0"/>
          </a:p>
        </p:txBody>
      </p:sp>
    </p:spTree>
    <p:extLst>
      <p:ext uri="{BB962C8B-B14F-4D97-AF65-F5344CB8AC3E}">
        <p14:creationId xmlns:p14="http://schemas.microsoft.com/office/powerpoint/2010/main" val="97510539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323850" y="738188"/>
            <a:ext cx="8439805" cy="5700128"/>
          </a:xfrm>
        </p:spPr>
        <p:txBody>
          <a:bodyPr/>
          <a:lstStyle/>
          <a:p>
            <a:pPr algn="ctr" eaLnBrk="1" hangingPunct="1">
              <a:buFontTx/>
              <a:buNone/>
              <a:defRPr/>
            </a:pPr>
            <a:r>
              <a:rPr lang="en-GB" sz="3200" dirty="0">
                <a:effectLst>
                  <a:outerShdw blurRad="50800" dist="38100" dir="2700000">
                    <a:srgbClr val="000000">
                      <a:alpha val="43000"/>
                    </a:srgbClr>
                  </a:outerShdw>
                </a:effectLst>
                <a:ea typeface="+mn-ea"/>
                <a:cs typeface="+mn-cs"/>
              </a:rPr>
              <a:t>Thanks to all the investigators who have supported </a:t>
            </a:r>
            <a:r>
              <a:rPr lang="en-GB" sz="3200" dirty="0" smtClean="0">
                <a:effectLst>
                  <a:outerShdw blurRad="50800" dist="38100" dir="2700000">
                    <a:srgbClr val="000000">
                      <a:alpha val="43000"/>
                    </a:srgbClr>
                  </a:outerShdw>
                </a:effectLst>
                <a:ea typeface="+mn-ea"/>
                <a:cs typeface="+mn-cs"/>
              </a:rPr>
              <a:t>the ISAT </a:t>
            </a:r>
            <a:r>
              <a:rPr lang="en-GB" sz="3200" dirty="0">
                <a:effectLst>
                  <a:outerShdw blurRad="50800" dist="38100" dir="2700000">
                    <a:srgbClr val="000000">
                      <a:alpha val="43000"/>
                    </a:srgbClr>
                  </a:outerShdw>
                </a:effectLst>
                <a:ea typeface="+mn-ea"/>
                <a:cs typeface="+mn-cs"/>
              </a:rPr>
              <a:t>study for such a long time</a:t>
            </a:r>
          </a:p>
          <a:p>
            <a:pPr algn="ctr" eaLnBrk="1" hangingPunct="1">
              <a:buFontTx/>
              <a:buNone/>
              <a:defRPr/>
            </a:pPr>
            <a:endParaRPr lang="en-GB" sz="3200" dirty="0">
              <a:effectLst>
                <a:outerShdw blurRad="50800" dist="38100" dir="2700000">
                  <a:srgbClr val="000000">
                    <a:alpha val="43000"/>
                  </a:srgbClr>
                </a:outerShdw>
              </a:effectLst>
              <a:ea typeface="+mn-ea"/>
              <a:cs typeface="+mn-cs"/>
            </a:endParaRPr>
          </a:p>
          <a:p>
            <a:pPr algn="ctr" eaLnBrk="1" hangingPunct="1">
              <a:buFontTx/>
              <a:buNone/>
              <a:defRPr/>
            </a:pPr>
            <a:r>
              <a:rPr lang="en-GB" sz="3200" dirty="0">
                <a:effectLst>
                  <a:outerShdw blurRad="50800" dist="38100" dir="2700000">
                    <a:srgbClr val="000000">
                      <a:alpha val="43000"/>
                    </a:srgbClr>
                  </a:outerShdw>
                </a:effectLst>
                <a:ea typeface="+mn-ea"/>
                <a:cs typeface="+mn-cs"/>
              </a:rPr>
              <a:t>But especially thanks to all the patients and their relatives who agreed to participate and made </a:t>
            </a:r>
            <a:r>
              <a:rPr lang="en-GB" sz="3200" dirty="0" smtClean="0">
                <a:effectLst>
                  <a:outerShdw blurRad="50800" dist="38100" dir="2700000">
                    <a:srgbClr val="000000">
                      <a:alpha val="43000"/>
                    </a:srgbClr>
                  </a:outerShdw>
                </a:effectLst>
                <a:ea typeface="+mn-ea"/>
                <a:cs typeface="+mn-cs"/>
              </a:rPr>
              <a:t>all these  studies possible</a:t>
            </a:r>
          </a:p>
          <a:p>
            <a:pPr algn="ctr" eaLnBrk="1" hangingPunct="1">
              <a:buFontTx/>
              <a:buNone/>
              <a:defRPr/>
            </a:pPr>
            <a:endParaRPr lang="en-GB" sz="3200" dirty="0">
              <a:effectLst>
                <a:outerShdw blurRad="50800" dist="38100" dir="2700000">
                  <a:srgbClr val="000000">
                    <a:alpha val="43000"/>
                  </a:srgbClr>
                </a:outerShdw>
              </a:effectLst>
              <a:ea typeface="+mn-ea"/>
              <a:cs typeface="+mn-cs"/>
            </a:endParaRPr>
          </a:p>
          <a:p>
            <a:pPr algn="ctr" eaLnBrk="1" hangingPunct="1">
              <a:buFontTx/>
              <a:buNone/>
              <a:defRPr/>
            </a:pPr>
            <a:r>
              <a:rPr lang="en-GB" sz="3200" dirty="0" smtClean="0">
                <a:effectLst>
                  <a:outerShdw blurRad="50800" dist="38100" dir="2700000">
                    <a:srgbClr val="000000">
                      <a:alpha val="43000"/>
                    </a:srgbClr>
                  </a:outerShdw>
                </a:effectLst>
                <a:ea typeface="+mn-ea"/>
                <a:cs typeface="+mn-cs"/>
              </a:rPr>
              <a:t>High </a:t>
            </a:r>
            <a:r>
              <a:rPr lang="en-GB" sz="3200" smtClean="0">
                <a:effectLst>
                  <a:outerShdw blurRad="50800" dist="38100" dir="2700000">
                    <a:srgbClr val="000000">
                      <a:alpha val="43000"/>
                    </a:srgbClr>
                  </a:outerShdw>
                </a:effectLst>
                <a:ea typeface="+mn-ea"/>
                <a:cs typeface="+mn-cs"/>
              </a:rPr>
              <a:t>quality procedural Randomised </a:t>
            </a:r>
            <a:r>
              <a:rPr lang="en-GB" sz="3200" dirty="0" smtClean="0">
                <a:effectLst>
                  <a:outerShdw blurRad="50800" dist="38100" dir="2700000">
                    <a:srgbClr val="000000">
                      <a:alpha val="43000"/>
                    </a:srgbClr>
                  </a:outerShdw>
                </a:effectLst>
                <a:ea typeface="+mn-ea"/>
                <a:cs typeface="+mn-cs"/>
              </a:rPr>
              <a:t>trials are possible in </a:t>
            </a:r>
            <a:r>
              <a:rPr lang="en-GB" sz="3200" smtClean="0">
                <a:effectLst>
                  <a:outerShdw blurRad="50800" dist="38100" dir="2700000">
                    <a:srgbClr val="000000">
                      <a:alpha val="43000"/>
                    </a:srgbClr>
                  </a:outerShdw>
                </a:effectLst>
                <a:ea typeface="+mn-ea"/>
                <a:cs typeface="+mn-cs"/>
              </a:rPr>
              <a:t>Radiology !</a:t>
            </a:r>
            <a:endParaRPr lang="en-GB" sz="3200" dirty="0">
              <a:effectLst>
                <a:outerShdw blurRad="50800" dist="38100" dir="2700000">
                  <a:srgbClr val="000000">
                    <a:alpha val="43000"/>
                  </a:srgbClr>
                </a:outerShdw>
              </a:effectLst>
              <a:ea typeface="+mn-ea"/>
              <a:cs typeface="+mn-cs"/>
            </a:endParaRPr>
          </a:p>
          <a:p>
            <a:pPr algn="ctr" eaLnBrk="1" hangingPunct="1">
              <a:buFontTx/>
              <a:buNone/>
              <a:defRPr/>
            </a:pPr>
            <a:endParaRPr lang="en-GB" sz="3600" dirty="0">
              <a:ea typeface="+mn-ea"/>
              <a:cs typeface="+mn-cs"/>
            </a:endParaRPr>
          </a:p>
          <a:p>
            <a:pPr algn="ctr" eaLnBrk="1" hangingPunct="1">
              <a:buFontTx/>
              <a:buNone/>
              <a:defRPr/>
            </a:pPr>
            <a:endParaRPr lang="en-GB" sz="3600" dirty="0">
              <a:ea typeface="+mn-ea"/>
              <a:cs typeface="+mn-cs"/>
            </a:endParaRPr>
          </a:p>
        </p:txBody>
      </p:sp>
    </p:spTree>
    <p:extLst>
      <p:ext uri="{BB962C8B-B14F-4D97-AF65-F5344CB8AC3E}">
        <p14:creationId xmlns:p14="http://schemas.microsoft.com/office/powerpoint/2010/main" val="878999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4"/>
          <p:cNvSpPr>
            <a:spLocks noGrp="1" noRot="1" noChangeArrowheads="1"/>
          </p:cNvSpPr>
          <p:nvPr>
            <p:ph type="title" sz="quarter"/>
          </p:nvPr>
        </p:nvSpPr>
        <p:spPr>
          <a:xfrm>
            <a:off x="0" y="274638"/>
            <a:ext cx="9144000" cy="633412"/>
          </a:xfrm>
        </p:spPr>
        <p:txBody>
          <a:bodyPr/>
          <a:lstStyle/>
          <a:p>
            <a:pPr algn="ctr" eaLnBrk="1" hangingPunct="1">
              <a:defRPr/>
            </a:pPr>
            <a:r>
              <a:rPr lang="en-GB" sz="3200" dirty="0">
                <a:ea typeface="+mj-ea"/>
                <a:cs typeface="+mj-cs"/>
              </a:rPr>
              <a:t>Original Detachable </a:t>
            </a:r>
            <a:r>
              <a:rPr lang="en-GB" sz="3200" dirty="0" err="1">
                <a:ea typeface="+mj-ea"/>
                <a:cs typeface="+mj-cs"/>
              </a:rPr>
              <a:t>Debrun</a:t>
            </a:r>
            <a:r>
              <a:rPr lang="en-GB" sz="3200" dirty="0">
                <a:ea typeface="+mj-ea"/>
                <a:cs typeface="+mj-cs"/>
              </a:rPr>
              <a:t> Latex Balloons</a:t>
            </a:r>
            <a:br>
              <a:rPr lang="en-GB" sz="3200" dirty="0">
                <a:ea typeface="+mj-ea"/>
                <a:cs typeface="+mj-cs"/>
              </a:rPr>
            </a:br>
            <a:r>
              <a:rPr lang="en-GB" sz="2800" dirty="0">
                <a:ea typeface="+mj-ea"/>
                <a:cs typeface="+mj-cs"/>
              </a:rPr>
              <a:t>Attaching the balloon and securing with Latex Thread</a:t>
            </a:r>
            <a:endParaRPr lang="en-US" sz="2800" dirty="0">
              <a:ea typeface="+mj-ea"/>
              <a:cs typeface="+mj-cs"/>
            </a:endParaRPr>
          </a:p>
        </p:txBody>
      </p:sp>
      <p:pic>
        <p:nvPicPr>
          <p:cNvPr id="395273" name="Picture 9" descr="Balloon mounting 2"/>
          <p:cNvPicPr>
            <a:picLocks noGrp="1" noChangeAspect="1" noChangeArrowheads="1"/>
          </p:cNvPicPr>
          <p:nvPr>
            <p:ph sz="quarter" idx="1"/>
          </p:nvPr>
        </p:nvPicPr>
        <p:blipFill rotWithShape="1">
          <a:blip r:embed="rId2" cstate="email">
            <a:extLst>
              <a:ext uri="{28A0092B-C50C-407E-A947-70E740481C1C}">
                <a14:useLocalDpi xmlns:a14="http://schemas.microsoft.com/office/drawing/2010/main"/>
              </a:ext>
            </a:extLst>
          </a:blip>
          <a:srcRect/>
          <a:stretch/>
        </p:blipFill>
        <p:spPr>
          <a:xfrm>
            <a:off x="473075" y="933450"/>
            <a:ext cx="2800350" cy="2293938"/>
          </a:xfrm>
        </p:spPr>
      </p:pic>
      <p:pic>
        <p:nvPicPr>
          <p:cNvPr id="395274" name="Picture 10" descr="Balloon mounting 3"/>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250825" y="3227388"/>
            <a:ext cx="4535488" cy="3630612"/>
          </a:xfrm>
        </p:spPr>
      </p:pic>
      <p:pic>
        <p:nvPicPr>
          <p:cNvPr id="395275" name="Picture 11" descr="Balloon mounting 5"/>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3492500" y="3003550"/>
            <a:ext cx="5651500" cy="3854450"/>
          </a:xfrm>
        </p:spPr>
      </p:pic>
      <p:pic>
        <p:nvPicPr>
          <p:cNvPr id="395278" name="Picture 14" descr="Old angio and AEG035"/>
          <p:cNvPicPr>
            <a:picLocks noGrp="1" noChangeAspect="1" noChangeArrowheads="1"/>
          </p:cNvPicPr>
          <p:nvPr>
            <p:ph sz="quarter" idx="4"/>
          </p:nvPr>
        </p:nvPicPr>
        <p:blipFill>
          <a:blip r:embed="rId5" cstate="email">
            <a:extLst>
              <a:ext uri="{28A0092B-C50C-407E-A947-70E740481C1C}">
                <a14:useLocalDpi xmlns:a14="http://schemas.microsoft.com/office/drawing/2010/main"/>
              </a:ext>
            </a:extLst>
          </a:blip>
          <a:srcRect/>
          <a:stretch>
            <a:fillRect/>
          </a:stretch>
        </p:blipFill>
        <p:spPr>
          <a:xfrm>
            <a:off x="4468813" y="908050"/>
            <a:ext cx="3341687" cy="2209933"/>
          </a:xfrm>
        </p:spPr>
      </p:pic>
    </p:spTree>
    <p:extLst>
      <p:ext uri="{BB962C8B-B14F-4D97-AF65-F5344CB8AC3E}">
        <p14:creationId xmlns:p14="http://schemas.microsoft.com/office/powerpoint/2010/main" val="23447618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defRPr/>
            </a:pPr>
            <a:r>
              <a:rPr lang="en-GB" sz="3200" dirty="0">
                <a:latin typeface="Garamond" charset="0"/>
                <a:ea typeface="ＭＳ Ｐゴシック" charset="0"/>
                <a:cs typeface="ＭＳ Ｐゴシック" charset="0"/>
              </a:rPr>
              <a:t>The Development and use of Detachable balloons</a:t>
            </a:r>
          </a:p>
        </p:txBody>
      </p:sp>
      <p:sp>
        <p:nvSpPr>
          <p:cNvPr id="3" name="Content Placeholder 2"/>
          <p:cNvSpPr>
            <a:spLocks noGrp="1"/>
          </p:cNvSpPr>
          <p:nvPr>
            <p:ph sz="half" idx="1"/>
          </p:nvPr>
        </p:nvSpPr>
        <p:spPr>
          <a:xfrm>
            <a:off x="138414" y="1707751"/>
            <a:ext cx="4038600" cy="4434840"/>
          </a:xfrm>
        </p:spPr>
        <p:txBody>
          <a:bodyPr/>
          <a:lstStyle/>
          <a:p>
            <a:pPr>
              <a:defRPr/>
            </a:pPr>
            <a:r>
              <a:rPr lang="en-GB" dirty="0">
                <a:latin typeface="Garamond" charset="0"/>
                <a:ea typeface="ＭＳ Ｐゴシック" charset="0"/>
                <a:cs typeface="ＭＳ Ｐゴシック" charset="0"/>
              </a:rPr>
              <a:t>C-C and other  fistulas</a:t>
            </a:r>
          </a:p>
          <a:p>
            <a:pPr>
              <a:defRPr/>
            </a:pPr>
            <a:r>
              <a:rPr lang="en-GB" dirty="0">
                <a:latin typeface="Garamond" charset="0"/>
                <a:ea typeface="ＭＳ Ｐゴシック" charset="0"/>
                <a:cs typeface="ＭＳ Ｐゴシック" charset="0"/>
              </a:rPr>
              <a:t>Parent Artery occlusion</a:t>
            </a:r>
          </a:p>
          <a:p>
            <a:pPr lvl="1">
              <a:defRPr/>
            </a:pPr>
            <a:r>
              <a:rPr lang="en-GB" dirty="0">
                <a:latin typeface="Garamond" charset="0"/>
                <a:ea typeface="ＭＳ Ｐゴシック" charset="0"/>
              </a:rPr>
              <a:t>From about </a:t>
            </a:r>
            <a:r>
              <a:rPr lang="en-GB" dirty="0" smtClean="0">
                <a:latin typeface="Garamond" charset="0"/>
                <a:ea typeface="ＭＳ Ｐゴシック" charset="0"/>
              </a:rPr>
              <a:t>1978 to 1990’s</a:t>
            </a:r>
            <a:endParaRPr lang="en-GB" dirty="0">
              <a:latin typeface="Garamond" charset="0"/>
              <a:ea typeface="ＭＳ Ｐゴシック" charset="0"/>
            </a:endParaRPr>
          </a:p>
          <a:p>
            <a:pPr lvl="1">
              <a:defRPr/>
            </a:pPr>
            <a:r>
              <a:rPr lang="en-GB" dirty="0" smtClean="0">
                <a:latin typeface="Garamond" charset="0"/>
                <a:ea typeface="ＭＳ Ｐゴシック" charset="0"/>
                <a:cs typeface="ＭＳ Ｐゴシック" charset="0"/>
              </a:rPr>
              <a:t>e.g. giant cavernous / ICA</a:t>
            </a:r>
            <a:endParaRPr lang="en-GB" dirty="0">
              <a:latin typeface="Garamond" charset="0"/>
              <a:ea typeface="ＭＳ Ｐゴシック" charset="0"/>
              <a:cs typeface="ＭＳ Ｐゴシック" charset="0"/>
            </a:endParaRPr>
          </a:p>
        </p:txBody>
      </p:sp>
      <p:pic>
        <p:nvPicPr>
          <p:cNvPr id="92163" name="Content Placeholder 4" descr="Image3.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177014" y="2329119"/>
            <a:ext cx="4661657" cy="3798387"/>
          </a:xfrm>
        </p:spPr>
      </p:pic>
    </p:spTree>
    <p:extLst>
      <p:ext uri="{BB962C8B-B14F-4D97-AF65-F5344CB8AC3E}">
        <p14:creationId xmlns:p14="http://schemas.microsoft.com/office/powerpoint/2010/main" val="41782233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20909</TotalTime>
  <Words>2031</Words>
  <Application>Microsoft Macintosh PowerPoint</Application>
  <PresentationFormat>On-screen Show (4:3)</PresentationFormat>
  <Paragraphs>248</Paragraphs>
  <Slides>72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Flow</vt:lpstr>
      <vt:lpstr>Image</vt:lpstr>
      <vt:lpstr>Interventional Neuroradiology Reflections on 30 years   </vt:lpstr>
      <vt:lpstr>Interventional Neuroradiology From experiment to practice</vt:lpstr>
      <vt:lpstr>Interventional Neuroradiology What’s Changed? </vt:lpstr>
      <vt:lpstr>What’s Changed?</vt:lpstr>
      <vt:lpstr>How do we Introduce new devices and technology into NeuroRadiology ?</vt:lpstr>
      <vt:lpstr>The Key figures in the Development of Detachable balloons</vt:lpstr>
      <vt:lpstr>Who’s Who in Interventional Neuroradiology</vt:lpstr>
      <vt:lpstr>Original Detachable Debrun Latex Balloons Attaching the balloon and securing with Latex Thread</vt:lpstr>
      <vt:lpstr>The Development and use of Detachable balloons</vt:lpstr>
      <vt:lpstr>PowerPoint Presentation</vt:lpstr>
      <vt:lpstr>Treating Carotid cavernous fistula with  Latex detachable balloons</vt:lpstr>
      <vt:lpstr>TE at presentation in 1982</vt:lpstr>
      <vt:lpstr>Vertebral angio 1982</vt:lpstr>
      <vt:lpstr>Operative placement of Left ICA sheath</vt:lpstr>
      <vt:lpstr>Post treatment with Debrun latex balloons &amp; IBCA</vt:lpstr>
      <vt:lpstr>7 Days post op</vt:lpstr>
      <vt:lpstr>1 year follow up</vt:lpstr>
      <vt:lpstr>Plain Film 7 Latex balloons 1999</vt:lpstr>
      <vt:lpstr>Represented 1999</vt:lpstr>
      <vt:lpstr>Presented 2003 with small posterior fossa stroke</vt:lpstr>
      <vt:lpstr>CTA 2003</vt:lpstr>
      <vt:lpstr>The Development and use of Detachable balloons in Aneurysms</vt:lpstr>
      <vt:lpstr>Detachable Silicone Balloon in Large ICA aneurysm</vt:lpstr>
      <vt:lpstr>Treatment of a large Basilar Aneurysm with Silicone detachable balloons</vt:lpstr>
      <vt:lpstr>Treatment of a large Basilar Aneurysm with Silicone detachable balloons</vt:lpstr>
      <vt:lpstr>The development of coils for cerebral aneurysms</vt:lpstr>
      <vt:lpstr>Various Interventionists </vt:lpstr>
      <vt:lpstr>The development of detachable coils for cerebral aneurysms</vt:lpstr>
      <vt:lpstr>Development of interventional techniques  Introduction of  Platinum Coils Neuroradiology</vt:lpstr>
      <vt:lpstr>JW Aged 30 </vt:lpstr>
      <vt:lpstr>PowerPoint Presentation</vt:lpstr>
      <vt:lpstr>JW Aged 30</vt:lpstr>
      <vt:lpstr>PowerPoint Presentation</vt:lpstr>
      <vt:lpstr>PowerPoint Presentation</vt:lpstr>
      <vt:lpstr>PowerPoint Presentation</vt:lpstr>
      <vt:lpstr>PowerPoint Presentation</vt:lpstr>
      <vt:lpstr>ONYX Liquid aneurysm treatment training 2001 Limoges</vt:lpstr>
      <vt:lpstr>Technique</vt:lpstr>
      <vt:lpstr>28 year old haemophiliac with severe headaches</vt:lpstr>
      <vt:lpstr>MS Age 28  Haemophiliac  - severe headaches</vt:lpstr>
      <vt:lpstr>Onyx treatment of basilar aneurysm</vt:lpstr>
      <vt:lpstr>Onyx treatment of basilar aneurysm Cast and balloon position</vt:lpstr>
      <vt:lpstr>Onyx treatment of basilar aneurysm Immediate post treatment angio</vt:lpstr>
      <vt:lpstr>Onyx treatment of basilar aneurysm 3 month Follow up angiogram</vt:lpstr>
      <vt:lpstr>Onyx treatment of basilar aneurysm 3 month Follow up angiogram Patient asymptomatic</vt:lpstr>
      <vt:lpstr>Female 60 yrs with unsteadiness</vt:lpstr>
      <vt:lpstr>Female 60 yrs with unsteadiness</vt:lpstr>
      <vt:lpstr>Female 60 yrs with unsteadiness</vt:lpstr>
      <vt:lpstr>Female 60 yrs with unsteadiness</vt:lpstr>
      <vt:lpstr>Re-treatment 3 months  Symptomatically significantly better</vt:lpstr>
      <vt:lpstr>Re-treatment 3 months with Neuroform and ONYX</vt:lpstr>
      <vt:lpstr>Neuroform in place and 30mm Hyperglide balloon</vt:lpstr>
      <vt:lpstr>Post re-treatment tent &amp; ONYX</vt:lpstr>
      <vt:lpstr>PowerPoint Presentation</vt:lpstr>
      <vt:lpstr>2 year follow up Basilar Trunk aneurysm treatment Age 62 Clinically well</vt:lpstr>
      <vt:lpstr>ONYX treatment of Broad based ICA aneurysm 45 male with large SAH</vt:lpstr>
      <vt:lpstr>ONYX treatment of Broad based ICA aneurysm  45 year old  male SAH</vt:lpstr>
      <vt:lpstr>Angiogram at 2 weeks</vt:lpstr>
      <vt:lpstr>Neuroform stent and Hyperglide balloon</vt:lpstr>
      <vt:lpstr>Seal Test with Neuroform Stent &amp; 30mm Hyperglide balloon</vt:lpstr>
      <vt:lpstr>ONYC cast after  injection cycles</vt:lpstr>
      <vt:lpstr>Final Angiogram ONYX &amp; Neuroform</vt:lpstr>
      <vt:lpstr>ONYX Liquid Embolic system in treatment of Vascular malformations and aneurysms 4 years experience</vt:lpstr>
      <vt:lpstr>Intracranial aneurysms with ONYX Conclusions about 2004</vt:lpstr>
      <vt:lpstr>The Durability of Endovascular Coiling and Neurosurgical Clipping of Ruptured Cerebral Aneurysms.  </vt:lpstr>
      <vt:lpstr>What is the probability of being alive at 10 years and having a favourable Rankin score ?</vt:lpstr>
      <vt:lpstr>What are the Causes of Death in UK Cohort? </vt:lpstr>
      <vt:lpstr>  Lancet 2015 Conclusions </vt:lpstr>
      <vt:lpstr>ISAT 10 - 18 year outcomes  Conclusions </vt:lpstr>
      <vt:lpstr>US practice in Unruptured Aneurysms treatment - AJNR 2010</vt:lpstr>
      <vt:lpstr>Final Messages to young INR’s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Molyneux</dc:creator>
  <cp:lastModifiedBy>- -</cp:lastModifiedBy>
  <cp:revision>386</cp:revision>
  <dcterms:created xsi:type="dcterms:W3CDTF">2012-01-18T15:07:06Z</dcterms:created>
  <dcterms:modified xsi:type="dcterms:W3CDTF">2016-04-02T09:25:39Z</dcterms:modified>
</cp:coreProperties>
</file>